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50"/>
  </p:notesMasterIdLst>
  <p:handoutMasterIdLst>
    <p:handoutMasterId r:id="rId51"/>
  </p:handoutMasterIdLst>
  <p:sldIdLst>
    <p:sldId id="309" r:id="rId2"/>
    <p:sldId id="383" r:id="rId3"/>
    <p:sldId id="289" r:id="rId4"/>
    <p:sldId id="260" r:id="rId5"/>
    <p:sldId id="386" r:id="rId6"/>
    <p:sldId id="387" r:id="rId7"/>
    <p:sldId id="367" r:id="rId8"/>
    <p:sldId id="381" r:id="rId9"/>
    <p:sldId id="368" r:id="rId10"/>
    <p:sldId id="264" r:id="rId11"/>
    <p:sldId id="291" r:id="rId12"/>
    <p:sldId id="296" r:id="rId13"/>
    <p:sldId id="360" r:id="rId14"/>
    <p:sldId id="303" r:id="rId15"/>
    <p:sldId id="361" r:id="rId16"/>
    <p:sldId id="362" r:id="rId17"/>
    <p:sldId id="363" r:id="rId18"/>
    <p:sldId id="374" r:id="rId19"/>
    <p:sldId id="267" r:id="rId20"/>
    <p:sldId id="364" r:id="rId21"/>
    <p:sldId id="270" r:id="rId22"/>
    <p:sldId id="365" r:id="rId23"/>
    <p:sldId id="369" r:id="rId24"/>
    <p:sldId id="373" r:id="rId25"/>
    <p:sldId id="370" r:id="rId26"/>
    <p:sldId id="371" r:id="rId27"/>
    <p:sldId id="372" r:id="rId28"/>
    <p:sldId id="349" r:id="rId29"/>
    <p:sldId id="312" r:id="rId30"/>
    <p:sldId id="346" r:id="rId31"/>
    <p:sldId id="348" r:id="rId32"/>
    <p:sldId id="355" r:id="rId33"/>
    <p:sldId id="313" r:id="rId34"/>
    <p:sldId id="314" r:id="rId35"/>
    <p:sldId id="356" r:id="rId36"/>
    <p:sldId id="315" r:id="rId37"/>
    <p:sldId id="382" r:id="rId38"/>
    <p:sldId id="332" r:id="rId39"/>
    <p:sldId id="335" r:id="rId40"/>
    <p:sldId id="336" r:id="rId41"/>
    <p:sldId id="345" r:id="rId42"/>
    <p:sldId id="377" r:id="rId43"/>
    <p:sldId id="378" r:id="rId44"/>
    <p:sldId id="379" r:id="rId45"/>
    <p:sldId id="380" r:id="rId46"/>
    <p:sldId id="350" r:id="rId47"/>
    <p:sldId id="366" r:id="rId48"/>
    <p:sldId id="37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4E4E"/>
    <a:srgbClr val="5791A5"/>
    <a:srgbClr val="145DA0"/>
    <a:srgbClr val="051D40"/>
    <a:srgbClr val="3E7BD8"/>
    <a:srgbClr val="FFFFE3"/>
    <a:srgbClr val="E4E5E8"/>
    <a:srgbClr val="A5CFE2"/>
    <a:srgbClr val="6096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653" autoAdjust="0"/>
    <p:restoredTop sz="95627" autoAdjust="0"/>
  </p:normalViewPr>
  <p:slideViewPr>
    <p:cSldViewPr snapToGrid="0">
      <p:cViewPr varScale="1">
        <p:scale>
          <a:sx n="86" d="100"/>
          <a:sy n="86" d="100"/>
        </p:scale>
        <p:origin x="72" y="2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48" d="100"/>
          <a:sy n="48" d="100"/>
        </p:scale>
        <p:origin x="2752"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4"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4"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79810B-E703-4EBD-95B3-D09005434196}" type="doc">
      <dgm:prSet loTypeId="urn:microsoft.com/office/officeart/2008/layout/AlternatingPictureBlocks" loCatId="list" qsTypeId="urn:microsoft.com/office/officeart/2005/8/quickstyle/simple1" qsCatId="simple" csTypeId="urn:microsoft.com/office/officeart/2005/8/colors/accent0_3" csCatId="mainScheme" phldr="1"/>
      <dgm:spPr/>
      <dgm:t>
        <a:bodyPr/>
        <a:lstStyle/>
        <a:p>
          <a:endParaRPr lang="en-US"/>
        </a:p>
      </dgm:t>
    </dgm:pt>
    <dgm:pt modelId="{9E3E4264-2A8A-41BA-BE27-86C38309F5A6}">
      <dgm:prSet phldrT="[Text]" custT="1"/>
      <dgm:spPr/>
      <dgm:t>
        <a:bodyPr/>
        <a:lstStyle/>
        <a:p>
          <a:r>
            <a:rPr lang="en-US" sz="3100" dirty="0">
              <a:latin typeface="Aptos (Body)"/>
            </a:rPr>
            <a:t>NumPy</a:t>
          </a:r>
        </a:p>
      </dgm:t>
    </dgm:pt>
    <dgm:pt modelId="{B2B5E23E-925C-4540-A246-886DDA333800}" type="parTrans" cxnId="{FDE89E8A-72FC-480E-AFE8-3D05EDE5C24F}">
      <dgm:prSet/>
      <dgm:spPr/>
      <dgm:t>
        <a:bodyPr/>
        <a:lstStyle/>
        <a:p>
          <a:endParaRPr lang="en-US" sz="3100">
            <a:latin typeface="Aptos (Body)"/>
          </a:endParaRPr>
        </a:p>
      </dgm:t>
    </dgm:pt>
    <dgm:pt modelId="{25B07CAA-79C9-4083-81CE-F6B6361C1C1D}" type="sibTrans" cxnId="{FDE89E8A-72FC-480E-AFE8-3D05EDE5C24F}">
      <dgm:prSet/>
      <dgm:spPr/>
      <dgm:t>
        <a:bodyPr/>
        <a:lstStyle/>
        <a:p>
          <a:endParaRPr lang="en-US" sz="3100">
            <a:latin typeface="Aptos (Body)"/>
          </a:endParaRPr>
        </a:p>
      </dgm:t>
    </dgm:pt>
    <dgm:pt modelId="{CF40AC32-5807-4C42-A98E-79E823DC0BF2}">
      <dgm:prSet phldrT="[Text]" custT="1"/>
      <dgm:spPr/>
      <dgm:t>
        <a:bodyPr/>
        <a:lstStyle/>
        <a:p>
          <a:r>
            <a:rPr kumimoji="0" lang="en-US" sz="3100" b="0" i="0" u="none" strike="noStrike" cap="none" spc="0" normalizeH="0" baseline="0" noProof="0" dirty="0">
              <a:ln/>
              <a:effectLst/>
              <a:uLnTx/>
              <a:uFillTx/>
              <a:latin typeface="Aptos (Body)"/>
              <a:ea typeface="+mn-ea"/>
              <a:cs typeface="+mn-cs"/>
            </a:rPr>
            <a:t>Pandas</a:t>
          </a:r>
          <a:endParaRPr lang="en-US" sz="3100" dirty="0">
            <a:latin typeface="Aptos (Body)"/>
          </a:endParaRPr>
        </a:p>
      </dgm:t>
    </dgm:pt>
    <dgm:pt modelId="{6C036443-9289-4CCE-A18E-A75EBA83E7E6}" type="parTrans" cxnId="{25E3CD94-BD37-41EB-AE03-0B5D62C72158}">
      <dgm:prSet/>
      <dgm:spPr/>
      <dgm:t>
        <a:bodyPr/>
        <a:lstStyle/>
        <a:p>
          <a:endParaRPr lang="en-US" sz="3100">
            <a:latin typeface="Aptos (Body)"/>
          </a:endParaRPr>
        </a:p>
      </dgm:t>
    </dgm:pt>
    <dgm:pt modelId="{996480DF-BA73-4766-BA68-0578FD880E80}" type="sibTrans" cxnId="{25E3CD94-BD37-41EB-AE03-0B5D62C72158}">
      <dgm:prSet/>
      <dgm:spPr/>
      <dgm:t>
        <a:bodyPr/>
        <a:lstStyle/>
        <a:p>
          <a:endParaRPr lang="en-US" sz="3100">
            <a:latin typeface="Aptos (Body)"/>
          </a:endParaRPr>
        </a:p>
      </dgm:t>
    </dgm:pt>
    <dgm:pt modelId="{44CB4639-4192-4B2A-B392-ABE6C13893DB}">
      <dgm:prSet phldrT="[Text]" custT="1"/>
      <dgm:spPr/>
      <dgm:t>
        <a:bodyPr/>
        <a:lstStyle/>
        <a:p>
          <a:pPr>
            <a:buClrTx/>
            <a:buSzTx/>
          </a:pPr>
          <a:r>
            <a:rPr kumimoji="0" lang="en-US" sz="3100" b="0" i="0" u="none" strike="noStrike" cap="none" spc="0" normalizeH="0" baseline="0" noProof="0" dirty="0" err="1">
              <a:ln/>
              <a:effectLst/>
              <a:uLnTx/>
              <a:uFillTx/>
              <a:latin typeface="Aptos (Body)"/>
              <a:ea typeface="+mn-ea"/>
              <a:cs typeface="+mn-cs"/>
            </a:rPr>
            <a:t>PIllow</a:t>
          </a:r>
          <a:endParaRPr lang="en-US" sz="3100" dirty="0">
            <a:latin typeface="Aptos (Body)"/>
          </a:endParaRPr>
        </a:p>
      </dgm:t>
    </dgm:pt>
    <dgm:pt modelId="{A367303A-5C50-4F1B-8BA0-A30EE2E01649}" type="parTrans" cxnId="{AAF06E2E-F8B9-433B-BA05-42109D3A8518}">
      <dgm:prSet/>
      <dgm:spPr/>
      <dgm:t>
        <a:bodyPr/>
        <a:lstStyle/>
        <a:p>
          <a:endParaRPr lang="en-US" sz="3100">
            <a:latin typeface="Aptos (Body)"/>
          </a:endParaRPr>
        </a:p>
      </dgm:t>
    </dgm:pt>
    <dgm:pt modelId="{D326C9C5-0A19-46F2-86D4-F745250CB1BC}" type="sibTrans" cxnId="{AAF06E2E-F8B9-433B-BA05-42109D3A8518}">
      <dgm:prSet/>
      <dgm:spPr/>
      <dgm:t>
        <a:bodyPr/>
        <a:lstStyle/>
        <a:p>
          <a:endParaRPr lang="en-US" sz="3100">
            <a:latin typeface="Aptos (Body)"/>
          </a:endParaRPr>
        </a:p>
      </dgm:t>
    </dgm:pt>
    <dgm:pt modelId="{36A5D35B-9C43-4B13-A8F2-F2CDCE3098E2}">
      <dgm:prSet phldrT="[Text]"/>
      <dgm:spPr/>
      <dgm:t>
        <a:bodyPr/>
        <a:lstStyle/>
        <a:p>
          <a:r>
            <a:rPr kumimoji="0" lang="en-US" b="0" i="0" u="none" strike="noStrike" cap="none" spc="0" normalizeH="0" baseline="0" noProof="0" dirty="0">
              <a:ln/>
              <a:effectLst/>
              <a:uLnTx/>
              <a:uFillTx/>
              <a:latin typeface="Aptos (Body)"/>
              <a:ea typeface="+mn-ea"/>
              <a:cs typeface="+mn-cs"/>
            </a:rPr>
            <a:t>Scikit-Learn</a:t>
          </a:r>
          <a:endParaRPr lang="en-US" dirty="0"/>
        </a:p>
      </dgm:t>
    </dgm:pt>
    <dgm:pt modelId="{3DEF5D6F-6C87-41EE-BA4E-37B9B264730B}" type="parTrans" cxnId="{63405611-18C7-492F-AED3-81349B5A6CB5}">
      <dgm:prSet/>
      <dgm:spPr/>
      <dgm:t>
        <a:bodyPr/>
        <a:lstStyle/>
        <a:p>
          <a:endParaRPr lang="en-US"/>
        </a:p>
      </dgm:t>
    </dgm:pt>
    <dgm:pt modelId="{D4CE3B2B-E999-4E31-B947-421A8966E8E3}" type="sibTrans" cxnId="{63405611-18C7-492F-AED3-81349B5A6CB5}">
      <dgm:prSet/>
      <dgm:spPr/>
      <dgm:t>
        <a:bodyPr/>
        <a:lstStyle/>
        <a:p>
          <a:endParaRPr lang="en-US"/>
        </a:p>
      </dgm:t>
    </dgm:pt>
    <dgm:pt modelId="{BF7CB4B4-E39A-4DD7-A542-728851138866}" type="pres">
      <dgm:prSet presAssocID="{3C79810B-E703-4EBD-95B3-D09005434196}" presName="linearFlow" presStyleCnt="0">
        <dgm:presLayoutVars>
          <dgm:dir/>
          <dgm:resizeHandles val="exact"/>
        </dgm:presLayoutVars>
      </dgm:prSet>
      <dgm:spPr/>
    </dgm:pt>
    <dgm:pt modelId="{BCD315FF-EFB8-4FC4-853C-54E3560470DC}" type="pres">
      <dgm:prSet presAssocID="{9E3E4264-2A8A-41BA-BE27-86C38309F5A6}" presName="comp" presStyleCnt="0"/>
      <dgm:spPr/>
    </dgm:pt>
    <dgm:pt modelId="{404FB30A-A651-4A7C-B132-895866C187CF}" type="pres">
      <dgm:prSet presAssocID="{9E3E4264-2A8A-41BA-BE27-86C38309F5A6}" presName="rect2" presStyleLbl="node1" presStyleIdx="0" presStyleCnt="4">
        <dgm:presLayoutVars>
          <dgm:bulletEnabled val="1"/>
        </dgm:presLayoutVars>
      </dgm:prSet>
      <dgm:spPr/>
    </dgm:pt>
    <dgm:pt modelId="{F0978299-1EFA-4D2F-BD0E-9226FF28D646}" type="pres">
      <dgm:prSet presAssocID="{9E3E4264-2A8A-41BA-BE27-86C38309F5A6}" presName="rect1" presStyleLbl="lnNode1" presStyleIdx="0" presStyleCnt="4" custLinFactNeighborY="414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274" t="-195" r="5842" b="7038"/>
          </a:stretch>
        </a:blipFill>
      </dgm:spPr>
    </dgm:pt>
    <dgm:pt modelId="{4A3279E7-1460-42A9-9394-760B94B104F1}" type="pres">
      <dgm:prSet presAssocID="{25B07CAA-79C9-4083-81CE-F6B6361C1C1D}" presName="sibTrans" presStyleCnt="0"/>
      <dgm:spPr/>
    </dgm:pt>
    <dgm:pt modelId="{15C2733F-510A-47D1-88F6-B3F826C0D657}" type="pres">
      <dgm:prSet presAssocID="{CF40AC32-5807-4C42-A98E-79E823DC0BF2}" presName="comp" presStyleCnt="0"/>
      <dgm:spPr/>
    </dgm:pt>
    <dgm:pt modelId="{3C78BBAB-6388-4727-8231-09A0F2B447BF}" type="pres">
      <dgm:prSet presAssocID="{CF40AC32-5807-4C42-A98E-79E823DC0BF2}" presName="rect2" presStyleLbl="node1" presStyleIdx="1" presStyleCnt="4">
        <dgm:presLayoutVars>
          <dgm:bulletEnabled val="1"/>
        </dgm:presLayoutVars>
      </dgm:prSet>
      <dgm:spPr/>
    </dgm:pt>
    <dgm:pt modelId="{706E89C1-8E7F-45B9-B2D9-659B27790CAC}" type="pres">
      <dgm:prSet presAssocID="{CF40AC32-5807-4C42-A98E-79E823DC0BF2}" presName="rect1" presStyleLbl="ln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dgm:spPr>
    </dgm:pt>
    <dgm:pt modelId="{6F7355DB-8298-4A3B-B71B-7A1D6F9009E7}" type="pres">
      <dgm:prSet presAssocID="{996480DF-BA73-4766-BA68-0578FD880E80}" presName="sibTrans" presStyleCnt="0"/>
      <dgm:spPr/>
    </dgm:pt>
    <dgm:pt modelId="{DA1AE34B-BB3C-4322-B217-B3B1EB5029B3}" type="pres">
      <dgm:prSet presAssocID="{44CB4639-4192-4B2A-B392-ABE6C13893DB}" presName="comp" presStyleCnt="0"/>
      <dgm:spPr/>
    </dgm:pt>
    <dgm:pt modelId="{B221C15C-96D8-4FB9-9CD2-3F048D688E5B}" type="pres">
      <dgm:prSet presAssocID="{44CB4639-4192-4B2A-B392-ABE6C13893DB}" presName="rect2" presStyleLbl="node1" presStyleIdx="2" presStyleCnt="4">
        <dgm:presLayoutVars>
          <dgm:bulletEnabled val="1"/>
        </dgm:presLayoutVars>
      </dgm:prSet>
      <dgm:spPr/>
    </dgm:pt>
    <dgm:pt modelId="{F824B131-EF9D-45FC-ADFF-6E7CCC9EC0AF}" type="pres">
      <dgm:prSet presAssocID="{44CB4639-4192-4B2A-B392-ABE6C13893DB}" presName="rect1" presStyleLbl="lnNode1" presStyleIdx="2" presStyleCnt="4"/>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2935" t="2436" r="2407" b="2906"/>
          </a:stretch>
        </a:blipFill>
      </dgm:spPr>
    </dgm:pt>
    <dgm:pt modelId="{A9D95196-3F4A-4B0F-98F3-D36E16931B1D}" type="pres">
      <dgm:prSet presAssocID="{D326C9C5-0A19-46F2-86D4-F745250CB1BC}" presName="sibTrans" presStyleCnt="0"/>
      <dgm:spPr/>
    </dgm:pt>
    <dgm:pt modelId="{FADE0D2A-544D-4CF3-8881-05ACF05FCDC9}" type="pres">
      <dgm:prSet presAssocID="{36A5D35B-9C43-4B13-A8F2-F2CDCE3098E2}" presName="comp" presStyleCnt="0"/>
      <dgm:spPr/>
    </dgm:pt>
    <dgm:pt modelId="{1CE1C07E-3171-4443-B725-4889231F6858}" type="pres">
      <dgm:prSet presAssocID="{36A5D35B-9C43-4B13-A8F2-F2CDCE3098E2}" presName="rect2" presStyleLbl="node1" presStyleIdx="3" presStyleCnt="4">
        <dgm:presLayoutVars>
          <dgm:bulletEnabled val="1"/>
        </dgm:presLayoutVars>
      </dgm:prSet>
      <dgm:spPr/>
    </dgm:pt>
    <dgm:pt modelId="{E993D79C-4E86-418F-8C9A-7A79FF7F0B0B}" type="pres">
      <dgm:prSet presAssocID="{36A5D35B-9C43-4B13-A8F2-F2CDCE3098E2}" presName="rect1" presStyleLbl="lnNode1" presStyleIdx="3" presStyleCnt="4"/>
      <dgm:spPr>
        <a:blipFill dpi="0" rotWithShape="1">
          <a:blip xmlns:r="http://schemas.openxmlformats.org/officeDocument/2006/relationships" r:embed="rId4"/>
          <a:srcRect/>
          <a:stretch>
            <a:fillRect l="-9447" t="17413" r="-7028" b="20633"/>
          </a:stretch>
        </a:blipFill>
      </dgm:spPr>
    </dgm:pt>
  </dgm:ptLst>
  <dgm:cxnLst>
    <dgm:cxn modelId="{4D88850B-F7B6-4F86-A198-EABA95996FB3}" type="presOf" srcId="{CF40AC32-5807-4C42-A98E-79E823DC0BF2}" destId="{3C78BBAB-6388-4727-8231-09A0F2B447BF}" srcOrd="0" destOrd="0" presId="urn:microsoft.com/office/officeart/2008/layout/AlternatingPictureBlocks"/>
    <dgm:cxn modelId="{63405611-18C7-492F-AED3-81349B5A6CB5}" srcId="{3C79810B-E703-4EBD-95B3-D09005434196}" destId="{36A5D35B-9C43-4B13-A8F2-F2CDCE3098E2}" srcOrd="3" destOrd="0" parTransId="{3DEF5D6F-6C87-41EE-BA4E-37B9B264730B}" sibTransId="{D4CE3B2B-E999-4E31-B947-421A8966E8E3}"/>
    <dgm:cxn modelId="{AAF06E2E-F8B9-433B-BA05-42109D3A8518}" srcId="{3C79810B-E703-4EBD-95B3-D09005434196}" destId="{44CB4639-4192-4B2A-B392-ABE6C13893DB}" srcOrd="2" destOrd="0" parTransId="{A367303A-5C50-4F1B-8BA0-A30EE2E01649}" sibTransId="{D326C9C5-0A19-46F2-86D4-F745250CB1BC}"/>
    <dgm:cxn modelId="{7A048534-5F49-4D3E-8362-178374E2CC3D}" type="presOf" srcId="{36A5D35B-9C43-4B13-A8F2-F2CDCE3098E2}" destId="{1CE1C07E-3171-4443-B725-4889231F6858}" srcOrd="0" destOrd="0" presId="urn:microsoft.com/office/officeart/2008/layout/AlternatingPictureBlocks"/>
    <dgm:cxn modelId="{FDE89E8A-72FC-480E-AFE8-3D05EDE5C24F}" srcId="{3C79810B-E703-4EBD-95B3-D09005434196}" destId="{9E3E4264-2A8A-41BA-BE27-86C38309F5A6}" srcOrd="0" destOrd="0" parTransId="{B2B5E23E-925C-4540-A246-886DDA333800}" sibTransId="{25B07CAA-79C9-4083-81CE-F6B6361C1C1D}"/>
    <dgm:cxn modelId="{25E3CD94-BD37-41EB-AE03-0B5D62C72158}" srcId="{3C79810B-E703-4EBD-95B3-D09005434196}" destId="{CF40AC32-5807-4C42-A98E-79E823DC0BF2}" srcOrd="1" destOrd="0" parTransId="{6C036443-9289-4CCE-A18E-A75EBA83E7E6}" sibTransId="{996480DF-BA73-4766-BA68-0578FD880E80}"/>
    <dgm:cxn modelId="{5416F4AB-BB01-44B1-8E18-C455B805ABD3}" type="presOf" srcId="{3C79810B-E703-4EBD-95B3-D09005434196}" destId="{BF7CB4B4-E39A-4DD7-A542-728851138866}" srcOrd="0" destOrd="0" presId="urn:microsoft.com/office/officeart/2008/layout/AlternatingPictureBlocks"/>
    <dgm:cxn modelId="{99D6A3C6-76B5-44FA-B946-8436E30EADB8}" type="presOf" srcId="{44CB4639-4192-4B2A-B392-ABE6C13893DB}" destId="{B221C15C-96D8-4FB9-9CD2-3F048D688E5B}" srcOrd="0" destOrd="0" presId="urn:microsoft.com/office/officeart/2008/layout/AlternatingPictureBlocks"/>
    <dgm:cxn modelId="{161638E3-5DB0-46E2-8E9D-C70CBEB9CA22}" type="presOf" srcId="{9E3E4264-2A8A-41BA-BE27-86C38309F5A6}" destId="{404FB30A-A651-4A7C-B132-895866C187CF}" srcOrd="0" destOrd="0" presId="urn:microsoft.com/office/officeart/2008/layout/AlternatingPictureBlocks"/>
    <dgm:cxn modelId="{F3C7759D-019D-4179-8937-76A7909C8732}" type="presParOf" srcId="{BF7CB4B4-E39A-4DD7-A542-728851138866}" destId="{BCD315FF-EFB8-4FC4-853C-54E3560470DC}" srcOrd="0" destOrd="0" presId="urn:microsoft.com/office/officeart/2008/layout/AlternatingPictureBlocks"/>
    <dgm:cxn modelId="{7FC68A75-144B-47BE-8B1A-92302A6DF6FC}" type="presParOf" srcId="{BCD315FF-EFB8-4FC4-853C-54E3560470DC}" destId="{404FB30A-A651-4A7C-B132-895866C187CF}" srcOrd="0" destOrd="0" presId="urn:microsoft.com/office/officeart/2008/layout/AlternatingPictureBlocks"/>
    <dgm:cxn modelId="{C23A4AEF-227C-4D93-BCB1-6D5836E58E34}" type="presParOf" srcId="{BCD315FF-EFB8-4FC4-853C-54E3560470DC}" destId="{F0978299-1EFA-4D2F-BD0E-9226FF28D646}" srcOrd="1" destOrd="0" presId="urn:microsoft.com/office/officeart/2008/layout/AlternatingPictureBlocks"/>
    <dgm:cxn modelId="{191ED496-65EF-4D9F-904E-27EBC2CBD9CA}" type="presParOf" srcId="{BF7CB4B4-E39A-4DD7-A542-728851138866}" destId="{4A3279E7-1460-42A9-9394-760B94B104F1}" srcOrd="1" destOrd="0" presId="urn:microsoft.com/office/officeart/2008/layout/AlternatingPictureBlocks"/>
    <dgm:cxn modelId="{3E89763B-7D09-412D-9D99-9AC8DA100A4F}" type="presParOf" srcId="{BF7CB4B4-E39A-4DD7-A542-728851138866}" destId="{15C2733F-510A-47D1-88F6-B3F826C0D657}" srcOrd="2" destOrd="0" presId="urn:microsoft.com/office/officeart/2008/layout/AlternatingPictureBlocks"/>
    <dgm:cxn modelId="{B8495E79-B5D1-4FF0-A804-BFBD48A9E782}" type="presParOf" srcId="{15C2733F-510A-47D1-88F6-B3F826C0D657}" destId="{3C78BBAB-6388-4727-8231-09A0F2B447BF}" srcOrd="0" destOrd="0" presId="urn:microsoft.com/office/officeart/2008/layout/AlternatingPictureBlocks"/>
    <dgm:cxn modelId="{5B55E275-4FFF-494B-8229-5F82BD69314A}" type="presParOf" srcId="{15C2733F-510A-47D1-88F6-B3F826C0D657}" destId="{706E89C1-8E7F-45B9-B2D9-659B27790CAC}" srcOrd="1" destOrd="0" presId="urn:microsoft.com/office/officeart/2008/layout/AlternatingPictureBlocks"/>
    <dgm:cxn modelId="{8FE8FBA4-8B06-40CE-AA17-5CD33C416E7E}" type="presParOf" srcId="{BF7CB4B4-E39A-4DD7-A542-728851138866}" destId="{6F7355DB-8298-4A3B-B71B-7A1D6F9009E7}" srcOrd="3" destOrd="0" presId="urn:microsoft.com/office/officeart/2008/layout/AlternatingPictureBlocks"/>
    <dgm:cxn modelId="{38544B23-9F0E-41FD-857E-1DC03E8E8457}" type="presParOf" srcId="{BF7CB4B4-E39A-4DD7-A542-728851138866}" destId="{DA1AE34B-BB3C-4322-B217-B3B1EB5029B3}" srcOrd="4" destOrd="0" presId="urn:microsoft.com/office/officeart/2008/layout/AlternatingPictureBlocks"/>
    <dgm:cxn modelId="{34B8E598-18D7-4200-BF07-101F1C41DE34}" type="presParOf" srcId="{DA1AE34B-BB3C-4322-B217-B3B1EB5029B3}" destId="{B221C15C-96D8-4FB9-9CD2-3F048D688E5B}" srcOrd="0" destOrd="0" presId="urn:microsoft.com/office/officeart/2008/layout/AlternatingPictureBlocks"/>
    <dgm:cxn modelId="{FD304937-0E10-46F1-B152-B6226D507ED7}" type="presParOf" srcId="{DA1AE34B-BB3C-4322-B217-B3B1EB5029B3}" destId="{F824B131-EF9D-45FC-ADFF-6E7CCC9EC0AF}" srcOrd="1" destOrd="0" presId="urn:microsoft.com/office/officeart/2008/layout/AlternatingPictureBlocks"/>
    <dgm:cxn modelId="{4945AD57-D62F-4965-96D7-4B3F0E31BA47}" type="presParOf" srcId="{BF7CB4B4-E39A-4DD7-A542-728851138866}" destId="{A9D95196-3F4A-4B0F-98F3-D36E16931B1D}" srcOrd="5" destOrd="0" presId="urn:microsoft.com/office/officeart/2008/layout/AlternatingPictureBlocks"/>
    <dgm:cxn modelId="{4206FD8C-9E25-4798-905B-E3183AAB829F}" type="presParOf" srcId="{BF7CB4B4-E39A-4DD7-A542-728851138866}" destId="{FADE0D2A-544D-4CF3-8881-05ACF05FCDC9}" srcOrd="6" destOrd="0" presId="urn:microsoft.com/office/officeart/2008/layout/AlternatingPictureBlocks"/>
    <dgm:cxn modelId="{92678AB5-6F98-48E3-9701-28AA930FB075}" type="presParOf" srcId="{FADE0D2A-544D-4CF3-8881-05ACF05FCDC9}" destId="{1CE1C07E-3171-4443-B725-4889231F6858}" srcOrd="0" destOrd="0" presId="urn:microsoft.com/office/officeart/2008/layout/AlternatingPictureBlocks"/>
    <dgm:cxn modelId="{589DDAB3-3DF5-4ECC-96E8-BCBC5FC7A9D7}" type="presParOf" srcId="{FADE0D2A-544D-4CF3-8881-05ACF05FCDC9}" destId="{E993D79C-4E86-418F-8C9A-7A79FF7F0B0B}"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79810B-E703-4EBD-95B3-D09005434196}" type="doc">
      <dgm:prSet loTypeId="urn:microsoft.com/office/officeart/2008/layout/AlternatingPictureBlocks" loCatId="list" qsTypeId="urn:microsoft.com/office/officeart/2005/8/quickstyle/simple1" qsCatId="simple" csTypeId="urn:microsoft.com/office/officeart/2005/8/colors/accent0_3" csCatId="mainScheme" phldr="1"/>
      <dgm:spPr/>
      <dgm:t>
        <a:bodyPr/>
        <a:lstStyle/>
        <a:p>
          <a:endParaRPr lang="en-US"/>
        </a:p>
      </dgm:t>
    </dgm:pt>
    <dgm:pt modelId="{9E3E4264-2A8A-41BA-BE27-86C38309F5A6}">
      <dgm:prSet phldrT="[Text]" custT="1"/>
      <dgm:spPr/>
      <dgm:t>
        <a:bodyPr/>
        <a:lstStyle/>
        <a:p>
          <a:r>
            <a:rPr kumimoji="0" lang="en-US" sz="2400" b="0" i="0" u="none" strike="noStrike" cap="none" spc="0" normalizeH="0" baseline="0" noProof="0" dirty="0">
              <a:ln/>
              <a:effectLst/>
              <a:uLnTx/>
              <a:uFillTx/>
              <a:latin typeface="Aptos (Body)"/>
              <a:ea typeface="+mn-ea"/>
              <a:cs typeface="+mn-cs"/>
            </a:rPr>
            <a:t>TensorFlow</a:t>
          </a:r>
          <a:endParaRPr lang="en-US" sz="3100" dirty="0">
            <a:latin typeface="Aptos (Body)"/>
          </a:endParaRPr>
        </a:p>
      </dgm:t>
    </dgm:pt>
    <dgm:pt modelId="{B2B5E23E-925C-4540-A246-886DDA333800}" type="parTrans" cxnId="{FDE89E8A-72FC-480E-AFE8-3D05EDE5C24F}">
      <dgm:prSet/>
      <dgm:spPr/>
      <dgm:t>
        <a:bodyPr/>
        <a:lstStyle/>
        <a:p>
          <a:endParaRPr lang="en-US" sz="3100">
            <a:latin typeface="Aptos (Body)"/>
          </a:endParaRPr>
        </a:p>
      </dgm:t>
    </dgm:pt>
    <dgm:pt modelId="{25B07CAA-79C9-4083-81CE-F6B6361C1C1D}" type="sibTrans" cxnId="{FDE89E8A-72FC-480E-AFE8-3D05EDE5C24F}">
      <dgm:prSet/>
      <dgm:spPr/>
      <dgm:t>
        <a:bodyPr/>
        <a:lstStyle/>
        <a:p>
          <a:endParaRPr lang="en-US" sz="3100">
            <a:latin typeface="Aptos (Body)"/>
          </a:endParaRPr>
        </a:p>
      </dgm:t>
    </dgm:pt>
    <dgm:pt modelId="{CF40AC32-5807-4C42-A98E-79E823DC0BF2}">
      <dgm:prSet phldrT="[Text]" custT="1"/>
      <dgm:spPr/>
      <dgm:t>
        <a:bodyPr/>
        <a:lstStyle/>
        <a:p>
          <a:r>
            <a:rPr kumimoji="0" lang="en-US" sz="2400" b="0" i="0" u="none" strike="noStrike" cap="none" spc="0" normalizeH="0" baseline="0" noProof="0" dirty="0" err="1">
              <a:ln/>
              <a:effectLst/>
              <a:uLnTx/>
              <a:uFillTx/>
              <a:latin typeface="Aptos (Body)"/>
              <a:ea typeface="+mn-ea"/>
              <a:cs typeface="+mn-cs"/>
            </a:rPr>
            <a:t>MatPlotLib</a:t>
          </a:r>
          <a:endParaRPr lang="en-US" sz="2400" dirty="0">
            <a:latin typeface="Aptos (Body)"/>
          </a:endParaRPr>
        </a:p>
      </dgm:t>
    </dgm:pt>
    <dgm:pt modelId="{6C036443-9289-4CCE-A18E-A75EBA83E7E6}" type="parTrans" cxnId="{25E3CD94-BD37-41EB-AE03-0B5D62C72158}">
      <dgm:prSet/>
      <dgm:spPr/>
      <dgm:t>
        <a:bodyPr/>
        <a:lstStyle/>
        <a:p>
          <a:endParaRPr lang="en-US" sz="3100">
            <a:latin typeface="Aptos (Body)"/>
          </a:endParaRPr>
        </a:p>
      </dgm:t>
    </dgm:pt>
    <dgm:pt modelId="{996480DF-BA73-4766-BA68-0578FD880E80}" type="sibTrans" cxnId="{25E3CD94-BD37-41EB-AE03-0B5D62C72158}">
      <dgm:prSet/>
      <dgm:spPr/>
      <dgm:t>
        <a:bodyPr/>
        <a:lstStyle/>
        <a:p>
          <a:endParaRPr lang="en-US" sz="3100">
            <a:latin typeface="Aptos (Body)"/>
          </a:endParaRPr>
        </a:p>
      </dgm:t>
    </dgm:pt>
    <dgm:pt modelId="{40059BA0-0C21-4447-94CE-F458D0B1CE8F}">
      <dgm:prSet custT="1"/>
      <dgm:spPr/>
      <dgm:t>
        <a:bodyPr/>
        <a:lstStyle/>
        <a:p>
          <a:r>
            <a:rPr lang="en-US" sz="3100" dirty="0"/>
            <a:t>Kaggle</a:t>
          </a:r>
        </a:p>
      </dgm:t>
    </dgm:pt>
    <dgm:pt modelId="{D3C4D942-022C-4C7D-8DD0-A95BFCE8BF17}" type="parTrans" cxnId="{6F935CDA-CE02-4F6F-B9B9-13E33490F3C1}">
      <dgm:prSet/>
      <dgm:spPr/>
      <dgm:t>
        <a:bodyPr/>
        <a:lstStyle/>
        <a:p>
          <a:endParaRPr lang="en-US"/>
        </a:p>
      </dgm:t>
    </dgm:pt>
    <dgm:pt modelId="{85FCF7E6-8109-485B-996B-254764EB1FDA}" type="sibTrans" cxnId="{6F935CDA-CE02-4F6F-B9B9-13E33490F3C1}">
      <dgm:prSet/>
      <dgm:spPr/>
      <dgm:t>
        <a:bodyPr/>
        <a:lstStyle/>
        <a:p>
          <a:endParaRPr lang="en-US"/>
        </a:p>
      </dgm:t>
    </dgm:pt>
    <dgm:pt modelId="{44CB4639-4192-4B2A-B392-ABE6C13893DB}">
      <dgm:prSet phldrT="[Text]" custT="1"/>
      <dgm:spPr/>
      <dgm:t>
        <a:bodyPr/>
        <a:lstStyle/>
        <a:p>
          <a:pPr>
            <a:buClrTx/>
            <a:buSzTx/>
          </a:pPr>
          <a:r>
            <a:rPr lang="en-US" sz="3100" dirty="0" err="1">
              <a:latin typeface="Aptos (Body)"/>
            </a:rPr>
            <a:t>Colab</a:t>
          </a:r>
          <a:endParaRPr lang="en-US" sz="3100" dirty="0">
            <a:latin typeface="Aptos (Body)"/>
          </a:endParaRPr>
        </a:p>
      </dgm:t>
    </dgm:pt>
    <dgm:pt modelId="{D326C9C5-0A19-46F2-86D4-F745250CB1BC}" type="sibTrans" cxnId="{AAF06E2E-F8B9-433B-BA05-42109D3A8518}">
      <dgm:prSet/>
      <dgm:spPr/>
      <dgm:t>
        <a:bodyPr/>
        <a:lstStyle/>
        <a:p>
          <a:endParaRPr lang="en-US" sz="3100">
            <a:latin typeface="Aptos (Body)"/>
          </a:endParaRPr>
        </a:p>
      </dgm:t>
    </dgm:pt>
    <dgm:pt modelId="{A367303A-5C50-4F1B-8BA0-A30EE2E01649}" type="parTrans" cxnId="{AAF06E2E-F8B9-433B-BA05-42109D3A8518}">
      <dgm:prSet/>
      <dgm:spPr/>
      <dgm:t>
        <a:bodyPr/>
        <a:lstStyle/>
        <a:p>
          <a:endParaRPr lang="en-US" sz="3100">
            <a:latin typeface="Aptos (Body)"/>
          </a:endParaRPr>
        </a:p>
      </dgm:t>
    </dgm:pt>
    <dgm:pt modelId="{BF7CB4B4-E39A-4DD7-A542-728851138866}" type="pres">
      <dgm:prSet presAssocID="{3C79810B-E703-4EBD-95B3-D09005434196}" presName="linearFlow" presStyleCnt="0">
        <dgm:presLayoutVars>
          <dgm:dir/>
          <dgm:resizeHandles val="exact"/>
        </dgm:presLayoutVars>
      </dgm:prSet>
      <dgm:spPr/>
    </dgm:pt>
    <dgm:pt modelId="{BCD315FF-EFB8-4FC4-853C-54E3560470DC}" type="pres">
      <dgm:prSet presAssocID="{9E3E4264-2A8A-41BA-BE27-86C38309F5A6}" presName="comp" presStyleCnt="0"/>
      <dgm:spPr/>
    </dgm:pt>
    <dgm:pt modelId="{404FB30A-A651-4A7C-B132-895866C187CF}" type="pres">
      <dgm:prSet presAssocID="{9E3E4264-2A8A-41BA-BE27-86C38309F5A6}" presName="rect2" presStyleLbl="node1" presStyleIdx="0" presStyleCnt="4">
        <dgm:presLayoutVars>
          <dgm:bulletEnabled val="1"/>
        </dgm:presLayoutVars>
      </dgm:prSet>
      <dgm:spPr/>
    </dgm:pt>
    <dgm:pt modelId="{F0978299-1EFA-4D2F-BD0E-9226FF28D646}" type="pres">
      <dgm:prSet presAssocID="{9E3E4264-2A8A-41BA-BE27-86C38309F5A6}" presName="rect1" presStyleLbl="lnNode1" presStyleIdx="0" presStyleCnt="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446" t="4854" r="3336" b="3756"/>
          </a:stretch>
        </a:blipFill>
      </dgm:spPr>
    </dgm:pt>
    <dgm:pt modelId="{4A3279E7-1460-42A9-9394-760B94B104F1}" type="pres">
      <dgm:prSet presAssocID="{25B07CAA-79C9-4083-81CE-F6B6361C1C1D}" presName="sibTrans" presStyleCnt="0"/>
      <dgm:spPr/>
    </dgm:pt>
    <dgm:pt modelId="{15C2733F-510A-47D1-88F6-B3F826C0D657}" type="pres">
      <dgm:prSet presAssocID="{CF40AC32-5807-4C42-A98E-79E823DC0BF2}" presName="comp" presStyleCnt="0"/>
      <dgm:spPr/>
    </dgm:pt>
    <dgm:pt modelId="{3C78BBAB-6388-4727-8231-09A0F2B447BF}" type="pres">
      <dgm:prSet presAssocID="{CF40AC32-5807-4C42-A98E-79E823DC0BF2}" presName="rect2" presStyleLbl="node1" presStyleIdx="1" presStyleCnt="4">
        <dgm:presLayoutVars>
          <dgm:bulletEnabled val="1"/>
        </dgm:presLayoutVars>
      </dgm:prSet>
      <dgm:spPr/>
    </dgm:pt>
    <dgm:pt modelId="{706E89C1-8E7F-45B9-B2D9-659B27790CAC}" type="pres">
      <dgm:prSet presAssocID="{CF40AC32-5807-4C42-A98E-79E823DC0BF2}" presName="rect1" presStyleLbl="lnNode1" presStyleIdx="1" presStyleCnt="4"/>
      <dgm:spPr>
        <a:blipFill dpi="0" rotWithShape="1">
          <a:blip xmlns:r="http://schemas.openxmlformats.org/officeDocument/2006/relationships" r:embed="rId2"/>
          <a:srcRect/>
          <a:stretch>
            <a:fillRect l="3189" t="4604" r="2794" b="3223"/>
          </a:stretch>
        </a:blipFill>
      </dgm:spPr>
    </dgm:pt>
    <dgm:pt modelId="{6F7355DB-8298-4A3B-B71B-7A1D6F9009E7}" type="pres">
      <dgm:prSet presAssocID="{996480DF-BA73-4766-BA68-0578FD880E80}" presName="sibTrans" presStyleCnt="0"/>
      <dgm:spPr/>
    </dgm:pt>
    <dgm:pt modelId="{DA1AE34B-BB3C-4322-B217-B3B1EB5029B3}" type="pres">
      <dgm:prSet presAssocID="{44CB4639-4192-4B2A-B392-ABE6C13893DB}" presName="comp" presStyleCnt="0"/>
      <dgm:spPr/>
    </dgm:pt>
    <dgm:pt modelId="{B221C15C-96D8-4FB9-9CD2-3F048D688E5B}" type="pres">
      <dgm:prSet presAssocID="{44CB4639-4192-4B2A-B392-ABE6C13893DB}" presName="rect2" presStyleLbl="node1" presStyleIdx="2" presStyleCnt="4">
        <dgm:presLayoutVars>
          <dgm:bulletEnabled val="1"/>
        </dgm:presLayoutVars>
      </dgm:prSet>
      <dgm:spPr/>
    </dgm:pt>
    <dgm:pt modelId="{F824B131-EF9D-45FC-ADFF-6E7CCC9EC0AF}" type="pres">
      <dgm:prSet presAssocID="{44CB4639-4192-4B2A-B392-ABE6C13893DB}" presName="rect1" presStyleLbl="lnNode1" presStyleIdx="2" presStyleCnt="4"/>
      <dgm:spPr>
        <a:blipFill dpi="0" rotWithShape="1">
          <a:blip xmlns:r="http://schemas.openxmlformats.org/officeDocument/2006/relationships" r:embed="rId3"/>
          <a:srcRect/>
          <a:stretch>
            <a:fillRect l="-25275" t="7196" r="-26037" b="540"/>
          </a:stretch>
        </a:blipFill>
      </dgm:spPr>
    </dgm:pt>
    <dgm:pt modelId="{69FEBA7C-0DDF-4B23-BF2A-90B55CBB47C4}" type="pres">
      <dgm:prSet presAssocID="{D326C9C5-0A19-46F2-86D4-F745250CB1BC}" presName="sibTrans" presStyleCnt="0"/>
      <dgm:spPr/>
    </dgm:pt>
    <dgm:pt modelId="{CFB0F215-6AE2-4883-B4C6-4B69AE2EE70F}" type="pres">
      <dgm:prSet presAssocID="{40059BA0-0C21-4447-94CE-F458D0B1CE8F}" presName="comp" presStyleCnt="0"/>
      <dgm:spPr/>
    </dgm:pt>
    <dgm:pt modelId="{184A662B-7ACE-4346-8DAB-7BF896C600F1}" type="pres">
      <dgm:prSet presAssocID="{40059BA0-0C21-4447-94CE-F458D0B1CE8F}" presName="rect2" presStyleLbl="node1" presStyleIdx="3" presStyleCnt="4">
        <dgm:presLayoutVars>
          <dgm:bulletEnabled val="1"/>
        </dgm:presLayoutVars>
      </dgm:prSet>
      <dgm:spPr/>
    </dgm:pt>
    <dgm:pt modelId="{12EA0DCA-B538-446F-B333-A49B8907C644}" type="pres">
      <dgm:prSet presAssocID="{40059BA0-0C21-4447-94CE-F458D0B1CE8F}" presName="rect1" presStyleLbl="lnNod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 r="-1000"/>
          </a:stretch>
        </a:blipFill>
      </dgm:spPr>
    </dgm:pt>
  </dgm:ptLst>
  <dgm:cxnLst>
    <dgm:cxn modelId="{0DA5B006-54D8-4939-831B-0EED95975647}" type="presOf" srcId="{40059BA0-0C21-4447-94CE-F458D0B1CE8F}" destId="{184A662B-7ACE-4346-8DAB-7BF896C600F1}" srcOrd="0" destOrd="0" presId="urn:microsoft.com/office/officeart/2008/layout/AlternatingPictureBlocks"/>
    <dgm:cxn modelId="{4D88850B-F7B6-4F86-A198-EABA95996FB3}" type="presOf" srcId="{CF40AC32-5807-4C42-A98E-79E823DC0BF2}" destId="{3C78BBAB-6388-4727-8231-09A0F2B447BF}" srcOrd="0" destOrd="0" presId="urn:microsoft.com/office/officeart/2008/layout/AlternatingPictureBlocks"/>
    <dgm:cxn modelId="{AAF06E2E-F8B9-433B-BA05-42109D3A8518}" srcId="{3C79810B-E703-4EBD-95B3-D09005434196}" destId="{44CB4639-4192-4B2A-B392-ABE6C13893DB}" srcOrd="2" destOrd="0" parTransId="{A367303A-5C50-4F1B-8BA0-A30EE2E01649}" sibTransId="{D326C9C5-0A19-46F2-86D4-F745250CB1BC}"/>
    <dgm:cxn modelId="{FDE89E8A-72FC-480E-AFE8-3D05EDE5C24F}" srcId="{3C79810B-E703-4EBD-95B3-D09005434196}" destId="{9E3E4264-2A8A-41BA-BE27-86C38309F5A6}" srcOrd="0" destOrd="0" parTransId="{B2B5E23E-925C-4540-A246-886DDA333800}" sibTransId="{25B07CAA-79C9-4083-81CE-F6B6361C1C1D}"/>
    <dgm:cxn modelId="{25E3CD94-BD37-41EB-AE03-0B5D62C72158}" srcId="{3C79810B-E703-4EBD-95B3-D09005434196}" destId="{CF40AC32-5807-4C42-A98E-79E823DC0BF2}" srcOrd="1" destOrd="0" parTransId="{6C036443-9289-4CCE-A18E-A75EBA83E7E6}" sibTransId="{996480DF-BA73-4766-BA68-0578FD880E80}"/>
    <dgm:cxn modelId="{5416F4AB-BB01-44B1-8E18-C455B805ABD3}" type="presOf" srcId="{3C79810B-E703-4EBD-95B3-D09005434196}" destId="{BF7CB4B4-E39A-4DD7-A542-728851138866}" srcOrd="0" destOrd="0" presId="urn:microsoft.com/office/officeart/2008/layout/AlternatingPictureBlocks"/>
    <dgm:cxn modelId="{99D6A3C6-76B5-44FA-B946-8436E30EADB8}" type="presOf" srcId="{44CB4639-4192-4B2A-B392-ABE6C13893DB}" destId="{B221C15C-96D8-4FB9-9CD2-3F048D688E5B}" srcOrd="0" destOrd="0" presId="urn:microsoft.com/office/officeart/2008/layout/AlternatingPictureBlocks"/>
    <dgm:cxn modelId="{6F935CDA-CE02-4F6F-B9B9-13E33490F3C1}" srcId="{3C79810B-E703-4EBD-95B3-D09005434196}" destId="{40059BA0-0C21-4447-94CE-F458D0B1CE8F}" srcOrd="3" destOrd="0" parTransId="{D3C4D942-022C-4C7D-8DD0-A95BFCE8BF17}" sibTransId="{85FCF7E6-8109-485B-996B-254764EB1FDA}"/>
    <dgm:cxn modelId="{161638E3-5DB0-46E2-8E9D-C70CBEB9CA22}" type="presOf" srcId="{9E3E4264-2A8A-41BA-BE27-86C38309F5A6}" destId="{404FB30A-A651-4A7C-B132-895866C187CF}" srcOrd="0" destOrd="0" presId="urn:microsoft.com/office/officeart/2008/layout/AlternatingPictureBlocks"/>
    <dgm:cxn modelId="{F3C7759D-019D-4179-8937-76A7909C8732}" type="presParOf" srcId="{BF7CB4B4-E39A-4DD7-A542-728851138866}" destId="{BCD315FF-EFB8-4FC4-853C-54E3560470DC}" srcOrd="0" destOrd="0" presId="urn:microsoft.com/office/officeart/2008/layout/AlternatingPictureBlocks"/>
    <dgm:cxn modelId="{7FC68A75-144B-47BE-8B1A-92302A6DF6FC}" type="presParOf" srcId="{BCD315FF-EFB8-4FC4-853C-54E3560470DC}" destId="{404FB30A-A651-4A7C-B132-895866C187CF}" srcOrd="0" destOrd="0" presId="urn:microsoft.com/office/officeart/2008/layout/AlternatingPictureBlocks"/>
    <dgm:cxn modelId="{C23A4AEF-227C-4D93-BCB1-6D5836E58E34}" type="presParOf" srcId="{BCD315FF-EFB8-4FC4-853C-54E3560470DC}" destId="{F0978299-1EFA-4D2F-BD0E-9226FF28D646}" srcOrd="1" destOrd="0" presId="urn:microsoft.com/office/officeart/2008/layout/AlternatingPictureBlocks"/>
    <dgm:cxn modelId="{191ED496-65EF-4D9F-904E-27EBC2CBD9CA}" type="presParOf" srcId="{BF7CB4B4-E39A-4DD7-A542-728851138866}" destId="{4A3279E7-1460-42A9-9394-760B94B104F1}" srcOrd="1" destOrd="0" presId="urn:microsoft.com/office/officeart/2008/layout/AlternatingPictureBlocks"/>
    <dgm:cxn modelId="{3E89763B-7D09-412D-9D99-9AC8DA100A4F}" type="presParOf" srcId="{BF7CB4B4-E39A-4DD7-A542-728851138866}" destId="{15C2733F-510A-47D1-88F6-B3F826C0D657}" srcOrd="2" destOrd="0" presId="urn:microsoft.com/office/officeart/2008/layout/AlternatingPictureBlocks"/>
    <dgm:cxn modelId="{B8495E79-B5D1-4FF0-A804-BFBD48A9E782}" type="presParOf" srcId="{15C2733F-510A-47D1-88F6-B3F826C0D657}" destId="{3C78BBAB-6388-4727-8231-09A0F2B447BF}" srcOrd="0" destOrd="0" presId="urn:microsoft.com/office/officeart/2008/layout/AlternatingPictureBlocks"/>
    <dgm:cxn modelId="{5B55E275-4FFF-494B-8229-5F82BD69314A}" type="presParOf" srcId="{15C2733F-510A-47D1-88F6-B3F826C0D657}" destId="{706E89C1-8E7F-45B9-B2D9-659B27790CAC}" srcOrd="1" destOrd="0" presId="urn:microsoft.com/office/officeart/2008/layout/AlternatingPictureBlocks"/>
    <dgm:cxn modelId="{8FE8FBA4-8B06-40CE-AA17-5CD33C416E7E}" type="presParOf" srcId="{BF7CB4B4-E39A-4DD7-A542-728851138866}" destId="{6F7355DB-8298-4A3B-B71B-7A1D6F9009E7}" srcOrd="3" destOrd="0" presId="urn:microsoft.com/office/officeart/2008/layout/AlternatingPictureBlocks"/>
    <dgm:cxn modelId="{38544B23-9F0E-41FD-857E-1DC03E8E8457}" type="presParOf" srcId="{BF7CB4B4-E39A-4DD7-A542-728851138866}" destId="{DA1AE34B-BB3C-4322-B217-B3B1EB5029B3}" srcOrd="4" destOrd="0" presId="urn:microsoft.com/office/officeart/2008/layout/AlternatingPictureBlocks"/>
    <dgm:cxn modelId="{34B8E598-18D7-4200-BF07-101F1C41DE34}" type="presParOf" srcId="{DA1AE34B-BB3C-4322-B217-B3B1EB5029B3}" destId="{B221C15C-96D8-4FB9-9CD2-3F048D688E5B}" srcOrd="0" destOrd="0" presId="urn:microsoft.com/office/officeart/2008/layout/AlternatingPictureBlocks"/>
    <dgm:cxn modelId="{FD304937-0E10-46F1-B152-B6226D507ED7}" type="presParOf" srcId="{DA1AE34B-BB3C-4322-B217-B3B1EB5029B3}" destId="{F824B131-EF9D-45FC-ADFF-6E7CCC9EC0AF}" srcOrd="1" destOrd="0" presId="urn:microsoft.com/office/officeart/2008/layout/AlternatingPictureBlocks"/>
    <dgm:cxn modelId="{58A6D4A8-5634-4121-BC5A-E050D28638F6}" type="presParOf" srcId="{BF7CB4B4-E39A-4DD7-A542-728851138866}" destId="{69FEBA7C-0DDF-4B23-BF2A-90B55CBB47C4}" srcOrd="5" destOrd="0" presId="urn:microsoft.com/office/officeart/2008/layout/AlternatingPictureBlocks"/>
    <dgm:cxn modelId="{A166A20A-2A39-4394-B4EE-8515E3C2B0AA}" type="presParOf" srcId="{BF7CB4B4-E39A-4DD7-A542-728851138866}" destId="{CFB0F215-6AE2-4883-B4C6-4B69AE2EE70F}" srcOrd="6" destOrd="0" presId="urn:microsoft.com/office/officeart/2008/layout/AlternatingPictureBlocks"/>
    <dgm:cxn modelId="{02F2A402-260F-4B23-833D-A3B79DBF21F5}" type="presParOf" srcId="{CFB0F215-6AE2-4883-B4C6-4B69AE2EE70F}" destId="{184A662B-7ACE-4346-8DAB-7BF896C600F1}" srcOrd="0" destOrd="0" presId="urn:microsoft.com/office/officeart/2008/layout/AlternatingPictureBlocks"/>
    <dgm:cxn modelId="{8C3F938F-9E8B-48AB-83D4-EF2822A4FB11}" type="presParOf" srcId="{CFB0F215-6AE2-4883-B4C6-4B69AE2EE70F}" destId="{12EA0DCA-B538-446F-B333-A49B8907C644}" srcOrd="1" destOrd="0" presId="urn:microsoft.com/office/officeart/2008/layout/AlternatingPictureBlock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4FB30A-A651-4A7C-B132-895866C187CF}">
      <dsp:nvSpPr>
        <dsp:cNvPr id="0" name=""/>
        <dsp:cNvSpPr/>
      </dsp:nvSpPr>
      <dsp:spPr>
        <a:xfrm>
          <a:off x="1954811" y="850"/>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latin typeface="Aptos (Body)"/>
            </a:rPr>
            <a:t>NumPy</a:t>
          </a:r>
        </a:p>
      </dsp:txBody>
      <dsp:txXfrm>
        <a:off x="1954811" y="850"/>
        <a:ext cx="1744290" cy="788914"/>
      </dsp:txXfrm>
    </dsp:sp>
    <dsp:sp modelId="{F0978299-1EFA-4D2F-BD0E-9226FF28D646}">
      <dsp:nvSpPr>
        <dsp:cNvPr id="0" name=""/>
        <dsp:cNvSpPr/>
      </dsp:nvSpPr>
      <dsp:spPr>
        <a:xfrm>
          <a:off x="1095683" y="33511"/>
          <a:ext cx="781025" cy="78891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274" t="-195" r="5842" b="7038"/>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78BBAB-6388-4727-8231-09A0F2B447BF}">
      <dsp:nvSpPr>
        <dsp:cNvPr id="0" name=""/>
        <dsp:cNvSpPr/>
      </dsp:nvSpPr>
      <dsp:spPr>
        <a:xfrm>
          <a:off x="1095683" y="919935"/>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kumimoji="0" lang="en-US" sz="3100" b="0" i="0" u="none" strike="noStrike" kern="1200" cap="none" spc="0" normalizeH="0" baseline="0" noProof="0" dirty="0">
              <a:ln/>
              <a:effectLst/>
              <a:uLnTx/>
              <a:uFillTx/>
              <a:latin typeface="Aptos (Body)"/>
              <a:ea typeface="+mn-ea"/>
              <a:cs typeface="+mn-cs"/>
            </a:rPr>
            <a:t>Pandas</a:t>
          </a:r>
          <a:endParaRPr lang="en-US" sz="3100" kern="1200" dirty="0">
            <a:latin typeface="Aptos (Body)"/>
          </a:endParaRPr>
        </a:p>
      </dsp:txBody>
      <dsp:txXfrm>
        <a:off x="1095683" y="919935"/>
        <a:ext cx="1744290" cy="788914"/>
      </dsp:txXfrm>
    </dsp:sp>
    <dsp:sp modelId="{706E89C1-8E7F-45B9-B2D9-659B27790CAC}">
      <dsp:nvSpPr>
        <dsp:cNvPr id="0" name=""/>
        <dsp:cNvSpPr/>
      </dsp:nvSpPr>
      <dsp:spPr>
        <a:xfrm>
          <a:off x="2918076" y="919935"/>
          <a:ext cx="781025" cy="78891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1C15C-96D8-4FB9-9CD2-3F048D688E5B}">
      <dsp:nvSpPr>
        <dsp:cNvPr id="0" name=""/>
        <dsp:cNvSpPr/>
      </dsp:nvSpPr>
      <dsp:spPr>
        <a:xfrm>
          <a:off x="1954811" y="1839021"/>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ClrTx/>
            <a:buSzTx/>
            <a:buNone/>
          </a:pPr>
          <a:r>
            <a:rPr kumimoji="0" lang="en-US" sz="3100" b="0" i="0" u="none" strike="noStrike" kern="1200" cap="none" spc="0" normalizeH="0" baseline="0" noProof="0" dirty="0" err="1">
              <a:ln/>
              <a:effectLst/>
              <a:uLnTx/>
              <a:uFillTx/>
              <a:latin typeface="Aptos (Body)"/>
              <a:ea typeface="+mn-ea"/>
              <a:cs typeface="+mn-cs"/>
            </a:rPr>
            <a:t>PIllow</a:t>
          </a:r>
          <a:endParaRPr lang="en-US" sz="3100" kern="1200" dirty="0">
            <a:latin typeface="Aptos (Body)"/>
          </a:endParaRPr>
        </a:p>
      </dsp:txBody>
      <dsp:txXfrm>
        <a:off x="1954811" y="1839021"/>
        <a:ext cx="1744290" cy="788914"/>
      </dsp:txXfrm>
    </dsp:sp>
    <dsp:sp modelId="{F824B131-EF9D-45FC-ADFF-6E7CCC9EC0AF}">
      <dsp:nvSpPr>
        <dsp:cNvPr id="0" name=""/>
        <dsp:cNvSpPr/>
      </dsp:nvSpPr>
      <dsp:spPr>
        <a:xfrm>
          <a:off x="1095683" y="1839021"/>
          <a:ext cx="781025" cy="788914"/>
        </a:xfrm>
        <a:prstGeom prst="rect">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2935" t="2436" r="2407" b="2906"/>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E1C07E-3171-4443-B725-4889231F6858}">
      <dsp:nvSpPr>
        <dsp:cNvPr id="0" name=""/>
        <dsp:cNvSpPr/>
      </dsp:nvSpPr>
      <dsp:spPr>
        <a:xfrm>
          <a:off x="1095683" y="2758107"/>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kumimoji="0" lang="en-US" sz="2300" b="0" i="0" u="none" strike="noStrike" kern="1200" cap="none" spc="0" normalizeH="0" baseline="0" noProof="0" dirty="0">
              <a:ln/>
              <a:effectLst/>
              <a:uLnTx/>
              <a:uFillTx/>
              <a:latin typeface="Aptos (Body)"/>
              <a:ea typeface="+mn-ea"/>
              <a:cs typeface="+mn-cs"/>
            </a:rPr>
            <a:t>Scikit-Learn</a:t>
          </a:r>
          <a:endParaRPr lang="en-US" sz="2300" kern="1200" dirty="0"/>
        </a:p>
      </dsp:txBody>
      <dsp:txXfrm>
        <a:off x="1095683" y="2758107"/>
        <a:ext cx="1744290" cy="788914"/>
      </dsp:txXfrm>
    </dsp:sp>
    <dsp:sp modelId="{E993D79C-4E86-418F-8C9A-7A79FF7F0B0B}">
      <dsp:nvSpPr>
        <dsp:cNvPr id="0" name=""/>
        <dsp:cNvSpPr/>
      </dsp:nvSpPr>
      <dsp:spPr>
        <a:xfrm>
          <a:off x="2918076" y="2758107"/>
          <a:ext cx="781025" cy="788914"/>
        </a:xfrm>
        <a:prstGeom prst="rect">
          <a:avLst/>
        </a:prstGeom>
        <a:blipFill dpi="0" rotWithShape="1">
          <a:blip xmlns:r="http://schemas.openxmlformats.org/officeDocument/2006/relationships" r:embed="rId4"/>
          <a:srcRect/>
          <a:stretch>
            <a:fillRect l="-9447" t="17413" r="-7028" b="20633"/>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4FB30A-A651-4A7C-B132-895866C187CF}">
      <dsp:nvSpPr>
        <dsp:cNvPr id="0" name=""/>
        <dsp:cNvSpPr/>
      </dsp:nvSpPr>
      <dsp:spPr>
        <a:xfrm>
          <a:off x="1954811" y="850"/>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0" lang="en-US" sz="2400" b="0" i="0" u="none" strike="noStrike" kern="1200" cap="none" spc="0" normalizeH="0" baseline="0" noProof="0" dirty="0">
              <a:ln/>
              <a:effectLst/>
              <a:uLnTx/>
              <a:uFillTx/>
              <a:latin typeface="Aptos (Body)"/>
              <a:ea typeface="+mn-ea"/>
              <a:cs typeface="+mn-cs"/>
            </a:rPr>
            <a:t>TensorFlow</a:t>
          </a:r>
          <a:endParaRPr lang="en-US" sz="3100" kern="1200" dirty="0">
            <a:latin typeface="Aptos (Body)"/>
          </a:endParaRPr>
        </a:p>
      </dsp:txBody>
      <dsp:txXfrm>
        <a:off x="1954811" y="850"/>
        <a:ext cx="1744290" cy="788914"/>
      </dsp:txXfrm>
    </dsp:sp>
    <dsp:sp modelId="{F0978299-1EFA-4D2F-BD0E-9226FF28D646}">
      <dsp:nvSpPr>
        <dsp:cNvPr id="0" name=""/>
        <dsp:cNvSpPr/>
      </dsp:nvSpPr>
      <dsp:spPr>
        <a:xfrm>
          <a:off x="1095683" y="850"/>
          <a:ext cx="781025" cy="78891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446" t="4854" r="3336" b="3756"/>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78BBAB-6388-4727-8231-09A0F2B447BF}">
      <dsp:nvSpPr>
        <dsp:cNvPr id="0" name=""/>
        <dsp:cNvSpPr/>
      </dsp:nvSpPr>
      <dsp:spPr>
        <a:xfrm>
          <a:off x="1095683" y="919935"/>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0" lang="en-US" sz="2400" b="0" i="0" u="none" strike="noStrike" kern="1200" cap="none" spc="0" normalizeH="0" baseline="0" noProof="0" dirty="0" err="1">
              <a:ln/>
              <a:effectLst/>
              <a:uLnTx/>
              <a:uFillTx/>
              <a:latin typeface="Aptos (Body)"/>
              <a:ea typeface="+mn-ea"/>
              <a:cs typeface="+mn-cs"/>
            </a:rPr>
            <a:t>MatPlotLib</a:t>
          </a:r>
          <a:endParaRPr lang="en-US" sz="2400" kern="1200" dirty="0">
            <a:latin typeface="Aptos (Body)"/>
          </a:endParaRPr>
        </a:p>
      </dsp:txBody>
      <dsp:txXfrm>
        <a:off x="1095683" y="919935"/>
        <a:ext cx="1744290" cy="788914"/>
      </dsp:txXfrm>
    </dsp:sp>
    <dsp:sp modelId="{706E89C1-8E7F-45B9-B2D9-659B27790CAC}">
      <dsp:nvSpPr>
        <dsp:cNvPr id="0" name=""/>
        <dsp:cNvSpPr/>
      </dsp:nvSpPr>
      <dsp:spPr>
        <a:xfrm>
          <a:off x="2918076" y="919935"/>
          <a:ext cx="781025" cy="788914"/>
        </a:xfrm>
        <a:prstGeom prst="rect">
          <a:avLst/>
        </a:prstGeom>
        <a:blipFill dpi="0" rotWithShape="1">
          <a:blip xmlns:r="http://schemas.openxmlformats.org/officeDocument/2006/relationships" r:embed="rId2"/>
          <a:srcRect/>
          <a:stretch>
            <a:fillRect l="3189" t="4604" r="2794" b="3223"/>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1C15C-96D8-4FB9-9CD2-3F048D688E5B}">
      <dsp:nvSpPr>
        <dsp:cNvPr id="0" name=""/>
        <dsp:cNvSpPr/>
      </dsp:nvSpPr>
      <dsp:spPr>
        <a:xfrm>
          <a:off x="1954811" y="1839021"/>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ClrTx/>
            <a:buSzTx/>
            <a:buNone/>
          </a:pPr>
          <a:r>
            <a:rPr lang="en-US" sz="3100" kern="1200" dirty="0" err="1">
              <a:latin typeface="Aptos (Body)"/>
            </a:rPr>
            <a:t>Colab</a:t>
          </a:r>
          <a:endParaRPr lang="en-US" sz="3100" kern="1200" dirty="0">
            <a:latin typeface="Aptos (Body)"/>
          </a:endParaRPr>
        </a:p>
      </dsp:txBody>
      <dsp:txXfrm>
        <a:off x="1954811" y="1839021"/>
        <a:ext cx="1744290" cy="788914"/>
      </dsp:txXfrm>
    </dsp:sp>
    <dsp:sp modelId="{F824B131-EF9D-45FC-ADFF-6E7CCC9EC0AF}">
      <dsp:nvSpPr>
        <dsp:cNvPr id="0" name=""/>
        <dsp:cNvSpPr/>
      </dsp:nvSpPr>
      <dsp:spPr>
        <a:xfrm>
          <a:off x="1095683" y="1839021"/>
          <a:ext cx="781025" cy="788914"/>
        </a:xfrm>
        <a:prstGeom prst="rect">
          <a:avLst/>
        </a:prstGeom>
        <a:blipFill dpi="0" rotWithShape="1">
          <a:blip xmlns:r="http://schemas.openxmlformats.org/officeDocument/2006/relationships" r:embed="rId3"/>
          <a:srcRect/>
          <a:stretch>
            <a:fillRect l="-25275" t="7196" r="-26037" b="540"/>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4A662B-7ACE-4346-8DAB-7BF896C600F1}">
      <dsp:nvSpPr>
        <dsp:cNvPr id="0" name=""/>
        <dsp:cNvSpPr/>
      </dsp:nvSpPr>
      <dsp:spPr>
        <a:xfrm>
          <a:off x="1095683" y="2758107"/>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Kaggle</a:t>
          </a:r>
        </a:p>
      </dsp:txBody>
      <dsp:txXfrm>
        <a:off x="1095683" y="2758107"/>
        <a:ext cx="1744290" cy="788914"/>
      </dsp:txXfrm>
    </dsp:sp>
    <dsp:sp modelId="{12EA0DCA-B538-446F-B333-A49B8907C644}">
      <dsp:nvSpPr>
        <dsp:cNvPr id="0" name=""/>
        <dsp:cNvSpPr/>
      </dsp:nvSpPr>
      <dsp:spPr>
        <a:xfrm>
          <a:off x="2918076" y="2758107"/>
          <a:ext cx="781025" cy="788914"/>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 r="-1000"/>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AA4AC4-6042-4F93-C436-1D83E11C93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C69D3DB-CCB5-F5C9-FE7C-E1FC04B175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F06526-A4BE-4D4B-B797-AB9B5296C918}" type="datetimeFigureOut">
              <a:rPr lang="en-US" smtClean="0"/>
              <a:t>6/13/2025</a:t>
            </a:fld>
            <a:endParaRPr lang="en-US"/>
          </a:p>
        </p:txBody>
      </p:sp>
      <p:sp>
        <p:nvSpPr>
          <p:cNvPr id="4" name="Footer Placeholder 3">
            <a:extLst>
              <a:ext uri="{FF2B5EF4-FFF2-40B4-BE49-F238E27FC236}">
                <a16:creationId xmlns:a16="http://schemas.microsoft.com/office/drawing/2014/main" id="{1A12C3FA-4BA2-AF61-7B2A-518971868D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0FCDE5C-D6C9-F172-7B1C-BC53E61B3D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9B33AD-4A00-40FD-900A-D88A82431A5B}" type="slidenum">
              <a:rPr lang="en-US" smtClean="0"/>
              <a:t>‹#›</a:t>
            </a:fld>
            <a:endParaRPr lang="en-US"/>
          </a:p>
        </p:txBody>
      </p:sp>
    </p:spTree>
    <p:extLst>
      <p:ext uri="{BB962C8B-B14F-4D97-AF65-F5344CB8AC3E}">
        <p14:creationId xmlns:p14="http://schemas.microsoft.com/office/powerpoint/2010/main" val="6170035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FB733-1803-4642-8948-BE0762E71D8A}" type="datetimeFigureOut">
              <a:rPr lang="en-US" smtClean="0"/>
              <a:t>6/13/2025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CEF9C-245F-4C73-85E0-11A8F09A4EDD}" type="slidenum">
              <a:rPr lang="en-US" smtClean="0"/>
              <a:t>‹#›</a:t>
            </a:fld>
            <a:endParaRPr lang="en-US"/>
          </a:p>
        </p:txBody>
      </p:sp>
    </p:spTree>
    <p:extLst>
      <p:ext uri="{BB962C8B-B14F-4D97-AF65-F5344CB8AC3E}">
        <p14:creationId xmlns:p14="http://schemas.microsoft.com/office/powerpoint/2010/main" val="1415257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6f927f5c2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6f927f5c2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2164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طيب ليه </a:t>
            </a:r>
            <a:r>
              <a:rPr lang="ar-EG" sz="1800" kern="100" dirty="0" err="1">
                <a:effectLst/>
                <a:latin typeface="Aptos" panose="020B0004020202020204" pitchFamily="34" charset="0"/>
                <a:ea typeface="Aptos" panose="020B0004020202020204" pitchFamily="34" charset="0"/>
                <a:cs typeface="Arial" panose="020B0604020202020204" pitchFamily="34" charset="0"/>
              </a:rPr>
              <a:t>بنفكر</a:t>
            </a:r>
            <a:r>
              <a:rPr lang="ar-EG" sz="1800" kern="100" dirty="0">
                <a:effectLst/>
                <a:latin typeface="Aptos" panose="020B0004020202020204" pitchFamily="34" charset="0"/>
                <a:ea typeface="Aptos" panose="020B0004020202020204" pitchFamily="34" charset="0"/>
                <a:cs typeface="Arial" panose="020B0604020202020204" pitchFamily="34" charset="0"/>
              </a:rPr>
              <a:t> نستخدم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لتشخيص سرطان الجلد؟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أولا التشخيص أسرع،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بيسرع</a:t>
            </a:r>
            <a:r>
              <a:rPr lang="ar-EG" sz="1800" kern="100" dirty="0">
                <a:effectLst/>
                <a:latin typeface="Aptos" panose="020B0004020202020204" pitchFamily="34" charset="0"/>
                <a:ea typeface="Aptos" panose="020B0004020202020204" pitchFamily="34" charset="0"/>
                <a:cs typeface="Arial" panose="020B0604020202020204" pitchFamily="34" charset="0"/>
              </a:rPr>
              <a:t> عملية التشخيص بدل من ال</a:t>
            </a:r>
            <a:r>
              <a:rPr lang="en-US" sz="1800" kern="100" dirty="0">
                <a:effectLst/>
                <a:latin typeface="Aptos" panose="020B0004020202020204" pitchFamily="34" charset="0"/>
                <a:ea typeface="Aptos" panose="020B0004020202020204" pitchFamily="34" charset="0"/>
                <a:cs typeface="Arial" panose="020B0604020202020204" pitchFamily="34" charset="0"/>
              </a:rPr>
              <a:t>biopsy</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معناه بدأ العلاج في الوقت المناسب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نتايج</a:t>
            </a:r>
            <a:r>
              <a:rPr lang="ar-EG" sz="1800" kern="100" dirty="0">
                <a:effectLst/>
                <a:latin typeface="Aptos" panose="020B0004020202020204" pitchFamily="34" charset="0"/>
                <a:ea typeface="Aptos" panose="020B0004020202020204" pitchFamily="34" charset="0"/>
                <a:cs typeface="Arial" panose="020B0604020202020204" pitchFamily="34" charset="0"/>
              </a:rPr>
              <a:t> أفضل للمرضى</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Enhanced 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يقدر يزود دقة التشخيص عن طريق تحديد </a:t>
            </a:r>
            <a:r>
              <a:rPr lang="en-US" sz="1800" kern="100" dirty="0">
                <a:effectLst/>
                <a:latin typeface="Aptos" panose="020B0004020202020204" pitchFamily="34" charset="0"/>
                <a:ea typeface="Aptos" panose="020B0004020202020204" pitchFamily="34" charset="0"/>
                <a:cs typeface="Arial" panose="020B0604020202020204" pitchFamily="34" charset="0"/>
              </a:rPr>
              <a:t>patterns </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a:t>
            </a:r>
            <a:r>
              <a:rPr lang="ar-EG" sz="1800" kern="100" dirty="0" err="1">
                <a:effectLst/>
                <a:latin typeface="Aptos" panose="020B0004020202020204" pitchFamily="34" charset="0"/>
                <a:ea typeface="Aptos" panose="020B0004020202020204" pitchFamily="34" charset="0"/>
                <a:cs typeface="Arial" panose="020B0604020202020204" pitchFamily="34" charset="0"/>
              </a:rPr>
              <a:t>متبانش</a:t>
            </a:r>
            <a:r>
              <a:rPr lang="ar-EG" sz="1800" kern="100" dirty="0">
                <a:effectLst/>
                <a:latin typeface="Aptos" panose="020B0004020202020204" pitchFamily="34" charset="0"/>
                <a:ea typeface="Aptos" panose="020B0004020202020204" pitchFamily="34" charset="0"/>
                <a:cs typeface="Arial" panose="020B0604020202020204" pitchFamily="34" charset="0"/>
              </a:rPr>
              <a:t> بالملاحظة البشرية،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بيقلل</a:t>
            </a:r>
            <a:r>
              <a:rPr lang="ar-EG" sz="1800" kern="100" dirty="0">
                <a:effectLst/>
                <a:latin typeface="Aptos" panose="020B0004020202020204" pitchFamily="34" charset="0"/>
                <a:ea typeface="Aptos" panose="020B0004020202020204" pitchFamily="34" charset="0"/>
                <a:cs typeface="Arial" panose="020B0604020202020204" pitchFamily="34" charset="0"/>
              </a:rPr>
              <a:t> احتمالية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negatives </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positives</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كمان استخدام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ar-EG" sz="1800" kern="100" dirty="0" err="1">
                <a:effectLst/>
                <a:latin typeface="Arial" panose="020B0604020202020204" pitchFamily="34" charset="0"/>
                <a:ea typeface="Aptos" panose="020B0004020202020204" pitchFamily="34" charset="0"/>
                <a:cs typeface="Arial" panose="020B0604020202020204" pitchFamily="34" charset="0"/>
              </a:rPr>
              <a:t>بيتيح</a:t>
            </a:r>
            <a:r>
              <a:rPr lang="ar-EG" sz="1800" kern="100" dirty="0">
                <a:effectLst/>
                <a:latin typeface="Arial" panose="020B0604020202020204" pitchFamily="34" charset="0"/>
                <a:ea typeface="Aptos" panose="020B0004020202020204" pitchFamily="34" charset="0"/>
                <a:cs typeface="Arial" panose="020B0604020202020204" pitchFamily="34" charset="0"/>
              </a:rPr>
              <a:t> إمكانية الوصول لأدوات أفضل للتشخيص في الأماكن قليلة الموارد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33</a:t>
            </a:fld>
            <a:endParaRPr lang="en-US"/>
          </a:p>
        </p:txBody>
      </p:sp>
    </p:spTree>
    <p:extLst>
      <p:ext uri="{BB962C8B-B14F-4D97-AF65-F5344CB8AC3E}">
        <p14:creationId xmlns:p14="http://schemas.microsoft.com/office/powerpoint/2010/main" val="3946426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طيب ليه </a:t>
            </a:r>
            <a:r>
              <a:rPr lang="ar-EG" sz="1800" kern="100" dirty="0" err="1">
                <a:effectLst/>
                <a:latin typeface="Aptos" panose="020B0004020202020204" pitchFamily="34" charset="0"/>
                <a:ea typeface="Aptos" panose="020B0004020202020204" pitchFamily="34" charset="0"/>
                <a:cs typeface="Arial" panose="020B0604020202020204" pitchFamily="34" charset="0"/>
              </a:rPr>
              <a:t>بنفكر</a:t>
            </a:r>
            <a:r>
              <a:rPr lang="ar-EG" sz="1800" kern="100" dirty="0">
                <a:effectLst/>
                <a:latin typeface="Aptos" panose="020B0004020202020204" pitchFamily="34" charset="0"/>
                <a:ea typeface="Aptos" panose="020B0004020202020204" pitchFamily="34" charset="0"/>
                <a:cs typeface="Arial" panose="020B0604020202020204" pitchFamily="34" charset="0"/>
              </a:rPr>
              <a:t> نستخدم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لتشخيص سرطان الجلد؟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أولا التشخيص أسرع،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بيسرع</a:t>
            </a:r>
            <a:r>
              <a:rPr lang="ar-EG" sz="1800" kern="100" dirty="0">
                <a:effectLst/>
                <a:latin typeface="Aptos" panose="020B0004020202020204" pitchFamily="34" charset="0"/>
                <a:ea typeface="Aptos" panose="020B0004020202020204" pitchFamily="34" charset="0"/>
                <a:cs typeface="Arial" panose="020B0604020202020204" pitchFamily="34" charset="0"/>
              </a:rPr>
              <a:t> عملية التشخيص بدل من ال</a:t>
            </a:r>
            <a:r>
              <a:rPr lang="en-US" sz="1800" kern="100" dirty="0">
                <a:effectLst/>
                <a:latin typeface="Aptos" panose="020B0004020202020204" pitchFamily="34" charset="0"/>
                <a:ea typeface="Aptos" panose="020B0004020202020204" pitchFamily="34" charset="0"/>
                <a:cs typeface="Arial" panose="020B0604020202020204" pitchFamily="34" charset="0"/>
              </a:rPr>
              <a:t>biopsy</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معناه بدأ العلاج في الوقت المناسب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نتايج</a:t>
            </a:r>
            <a:r>
              <a:rPr lang="ar-EG" sz="1800" kern="100" dirty="0">
                <a:effectLst/>
                <a:latin typeface="Aptos" panose="020B0004020202020204" pitchFamily="34" charset="0"/>
                <a:ea typeface="Aptos" panose="020B0004020202020204" pitchFamily="34" charset="0"/>
                <a:cs typeface="Arial" panose="020B0604020202020204" pitchFamily="34" charset="0"/>
              </a:rPr>
              <a:t> أفضل للمرضى</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Enhanced 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يقدر يزود دقة التشخيص عن طريق تحديد </a:t>
            </a:r>
            <a:r>
              <a:rPr lang="en-US" sz="1800" kern="100" dirty="0">
                <a:effectLst/>
                <a:latin typeface="Aptos" panose="020B0004020202020204" pitchFamily="34" charset="0"/>
                <a:ea typeface="Aptos" panose="020B0004020202020204" pitchFamily="34" charset="0"/>
                <a:cs typeface="Arial" panose="020B0604020202020204" pitchFamily="34" charset="0"/>
              </a:rPr>
              <a:t>patterns </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a:t>
            </a:r>
            <a:r>
              <a:rPr lang="ar-EG" sz="1800" kern="100" dirty="0" err="1">
                <a:effectLst/>
                <a:latin typeface="Aptos" panose="020B0004020202020204" pitchFamily="34" charset="0"/>
                <a:ea typeface="Aptos" panose="020B0004020202020204" pitchFamily="34" charset="0"/>
                <a:cs typeface="Arial" panose="020B0604020202020204" pitchFamily="34" charset="0"/>
              </a:rPr>
              <a:t>متبانش</a:t>
            </a:r>
            <a:r>
              <a:rPr lang="ar-EG" sz="1800" kern="100" dirty="0">
                <a:effectLst/>
                <a:latin typeface="Aptos" panose="020B0004020202020204" pitchFamily="34" charset="0"/>
                <a:ea typeface="Aptos" panose="020B0004020202020204" pitchFamily="34" charset="0"/>
                <a:cs typeface="Arial" panose="020B0604020202020204" pitchFamily="34" charset="0"/>
              </a:rPr>
              <a:t> بالملاحظة البشرية،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بيقلل</a:t>
            </a:r>
            <a:r>
              <a:rPr lang="ar-EG" sz="1800" kern="100" dirty="0">
                <a:effectLst/>
                <a:latin typeface="Aptos" panose="020B0004020202020204" pitchFamily="34" charset="0"/>
                <a:ea typeface="Aptos" panose="020B0004020202020204" pitchFamily="34" charset="0"/>
                <a:cs typeface="Arial" panose="020B0604020202020204" pitchFamily="34" charset="0"/>
              </a:rPr>
              <a:t> احتمالية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negatives </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positives</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كمان استخدام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ar-EG" sz="1800" kern="100" dirty="0" err="1">
                <a:effectLst/>
                <a:latin typeface="Arial" panose="020B0604020202020204" pitchFamily="34" charset="0"/>
                <a:ea typeface="Aptos" panose="020B0004020202020204" pitchFamily="34" charset="0"/>
                <a:cs typeface="Arial" panose="020B0604020202020204" pitchFamily="34" charset="0"/>
              </a:rPr>
              <a:t>بيتيح</a:t>
            </a:r>
            <a:r>
              <a:rPr lang="ar-EG" sz="1800" kern="100" dirty="0">
                <a:effectLst/>
                <a:latin typeface="Arial" panose="020B0604020202020204" pitchFamily="34" charset="0"/>
                <a:ea typeface="Aptos" panose="020B0004020202020204" pitchFamily="34" charset="0"/>
                <a:cs typeface="Arial" panose="020B0604020202020204" pitchFamily="34" charset="0"/>
              </a:rPr>
              <a:t> إمكانية الوصول لأدوات أفضل للتشخيص في الأماكن قليلة الموارد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34</a:t>
            </a:fld>
            <a:endParaRPr lang="en-US"/>
          </a:p>
        </p:txBody>
      </p:sp>
    </p:spTree>
    <p:extLst>
      <p:ext uri="{BB962C8B-B14F-4D97-AF65-F5344CB8AC3E}">
        <p14:creationId xmlns:p14="http://schemas.microsoft.com/office/powerpoint/2010/main" val="3068126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طيب ليه </a:t>
            </a:r>
            <a:r>
              <a:rPr lang="ar-EG" sz="1800" kern="100" dirty="0" err="1">
                <a:effectLst/>
                <a:latin typeface="Aptos" panose="020B0004020202020204" pitchFamily="34" charset="0"/>
                <a:ea typeface="Aptos" panose="020B0004020202020204" pitchFamily="34" charset="0"/>
                <a:cs typeface="Arial" panose="020B0604020202020204" pitchFamily="34" charset="0"/>
              </a:rPr>
              <a:t>بنفكر</a:t>
            </a:r>
            <a:r>
              <a:rPr lang="ar-EG" sz="1800" kern="100" dirty="0">
                <a:effectLst/>
                <a:latin typeface="Aptos" panose="020B0004020202020204" pitchFamily="34" charset="0"/>
                <a:ea typeface="Aptos" panose="020B0004020202020204" pitchFamily="34" charset="0"/>
                <a:cs typeface="Arial" panose="020B0604020202020204" pitchFamily="34" charset="0"/>
              </a:rPr>
              <a:t> نستخدم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لتشخيص سرطان الجلد؟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أولا التشخيص أسرع،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بيسرع</a:t>
            </a:r>
            <a:r>
              <a:rPr lang="ar-EG" sz="1800" kern="100" dirty="0">
                <a:effectLst/>
                <a:latin typeface="Aptos" panose="020B0004020202020204" pitchFamily="34" charset="0"/>
                <a:ea typeface="Aptos" panose="020B0004020202020204" pitchFamily="34" charset="0"/>
                <a:cs typeface="Arial" panose="020B0604020202020204" pitchFamily="34" charset="0"/>
              </a:rPr>
              <a:t> عملية التشخيص بدل من ال</a:t>
            </a:r>
            <a:r>
              <a:rPr lang="en-US" sz="1800" kern="100" dirty="0">
                <a:effectLst/>
                <a:latin typeface="Aptos" panose="020B0004020202020204" pitchFamily="34" charset="0"/>
                <a:ea typeface="Aptos" panose="020B0004020202020204" pitchFamily="34" charset="0"/>
                <a:cs typeface="Arial" panose="020B0604020202020204" pitchFamily="34" charset="0"/>
              </a:rPr>
              <a:t>biopsy</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معناه بدأ العلاج في الوقت المناسب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نتايج</a:t>
            </a:r>
            <a:r>
              <a:rPr lang="ar-EG" sz="1800" kern="100" dirty="0">
                <a:effectLst/>
                <a:latin typeface="Aptos" panose="020B0004020202020204" pitchFamily="34" charset="0"/>
                <a:ea typeface="Aptos" panose="020B0004020202020204" pitchFamily="34" charset="0"/>
                <a:cs typeface="Arial" panose="020B0604020202020204" pitchFamily="34" charset="0"/>
              </a:rPr>
              <a:t> أفضل للمرضى</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Enhanced 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يقدر يزود دقة التشخيص عن طريق تحديد </a:t>
            </a:r>
            <a:r>
              <a:rPr lang="en-US" sz="1800" kern="100" dirty="0">
                <a:effectLst/>
                <a:latin typeface="Aptos" panose="020B0004020202020204" pitchFamily="34" charset="0"/>
                <a:ea typeface="Aptos" panose="020B0004020202020204" pitchFamily="34" charset="0"/>
                <a:cs typeface="Arial" panose="020B0604020202020204" pitchFamily="34" charset="0"/>
              </a:rPr>
              <a:t>patterns </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a:t>
            </a:r>
            <a:r>
              <a:rPr lang="ar-EG" sz="1800" kern="100" dirty="0" err="1">
                <a:effectLst/>
                <a:latin typeface="Aptos" panose="020B0004020202020204" pitchFamily="34" charset="0"/>
                <a:ea typeface="Aptos" panose="020B0004020202020204" pitchFamily="34" charset="0"/>
                <a:cs typeface="Arial" panose="020B0604020202020204" pitchFamily="34" charset="0"/>
              </a:rPr>
              <a:t>متبانش</a:t>
            </a:r>
            <a:r>
              <a:rPr lang="ar-EG" sz="1800" kern="100" dirty="0">
                <a:effectLst/>
                <a:latin typeface="Aptos" panose="020B0004020202020204" pitchFamily="34" charset="0"/>
                <a:ea typeface="Aptos" panose="020B0004020202020204" pitchFamily="34" charset="0"/>
                <a:cs typeface="Arial" panose="020B0604020202020204" pitchFamily="34" charset="0"/>
              </a:rPr>
              <a:t> بالملاحظة البشرية،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بيقلل</a:t>
            </a:r>
            <a:r>
              <a:rPr lang="ar-EG" sz="1800" kern="100" dirty="0">
                <a:effectLst/>
                <a:latin typeface="Aptos" panose="020B0004020202020204" pitchFamily="34" charset="0"/>
                <a:ea typeface="Aptos" panose="020B0004020202020204" pitchFamily="34" charset="0"/>
                <a:cs typeface="Arial" panose="020B0604020202020204" pitchFamily="34" charset="0"/>
              </a:rPr>
              <a:t> احتمالية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negatives </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positives</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كمان استخدام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ar-EG" sz="1800" kern="100" dirty="0" err="1">
                <a:effectLst/>
                <a:latin typeface="Arial" panose="020B0604020202020204" pitchFamily="34" charset="0"/>
                <a:ea typeface="Aptos" panose="020B0004020202020204" pitchFamily="34" charset="0"/>
                <a:cs typeface="Arial" panose="020B0604020202020204" pitchFamily="34" charset="0"/>
              </a:rPr>
              <a:t>بيتيح</a:t>
            </a:r>
            <a:r>
              <a:rPr lang="ar-EG" sz="1800" kern="100" dirty="0">
                <a:effectLst/>
                <a:latin typeface="Arial" panose="020B0604020202020204" pitchFamily="34" charset="0"/>
                <a:ea typeface="Aptos" panose="020B0004020202020204" pitchFamily="34" charset="0"/>
                <a:cs typeface="Arial" panose="020B0604020202020204" pitchFamily="34" charset="0"/>
              </a:rPr>
              <a:t> إمكانية الوصول لأدوات أفضل للتشخيص في الأماكن قليلة الموارد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36</a:t>
            </a:fld>
            <a:endParaRPr lang="en-US"/>
          </a:p>
        </p:txBody>
      </p:sp>
    </p:spTree>
    <p:extLst>
      <p:ext uri="{BB962C8B-B14F-4D97-AF65-F5344CB8AC3E}">
        <p14:creationId xmlns:p14="http://schemas.microsoft.com/office/powerpoint/2010/main" val="1522130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39</a:t>
            </a:fld>
            <a:endParaRPr lang="en-US"/>
          </a:p>
        </p:txBody>
      </p:sp>
    </p:spTree>
    <p:extLst>
      <p:ext uri="{BB962C8B-B14F-4D97-AF65-F5344CB8AC3E}">
        <p14:creationId xmlns:p14="http://schemas.microsoft.com/office/powerpoint/2010/main" val="3849624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46</a:t>
            </a:fld>
            <a:endParaRPr lang="en-US"/>
          </a:p>
        </p:txBody>
      </p:sp>
    </p:spTree>
    <p:extLst>
      <p:ext uri="{BB962C8B-B14F-4D97-AF65-F5344CB8AC3E}">
        <p14:creationId xmlns:p14="http://schemas.microsoft.com/office/powerpoint/2010/main" val="3799639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10</a:t>
            </a:fld>
            <a:endParaRPr lang="en-US"/>
          </a:p>
        </p:txBody>
      </p:sp>
    </p:spTree>
    <p:extLst>
      <p:ext uri="{BB962C8B-B14F-4D97-AF65-F5344CB8AC3E}">
        <p14:creationId xmlns:p14="http://schemas.microsoft.com/office/powerpoint/2010/main" val="2641521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0CEF9C-245F-4C73-85E0-11A8F09A4EDD}" type="slidenum">
              <a:rPr lang="en-US" smtClean="0"/>
              <a:t>12</a:t>
            </a:fld>
            <a:endParaRPr lang="en-US"/>
          </a:p>
        </p:txBody>
      </p:sp>
    </p:spTree>
    <p:extLst>
      <p:ext uri="{BB962C8B-B14F-4D97-AF65-F5344CB8AC3E}">
        <p14:creationId xmlns:p14="http://schemas.microsoft.com/office/powerpoint/2010/main" val="1796475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14</a:t>
            </a:fld>
            <a:endParaRPr lang="en-US"/>
          </a:p>
        </p:txBody>
      </p:sp>
    </p:spTree>
    <p:extLst>
      <p:ext uri="{BB962C8B-B14F-4D97-AF65-F5344CB8AC3E}">
        <p14:creationId xmlns:p14="http://schemas.microsoft.com/office/powerpoint/2010/main" val="1495340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عشان ن</a:t>
            </a:r>
            <a:r>
              <a:rPr lang="en-US" sz="1800" kern="100" dirty="0">
                <a:effectLst/>
                <a:latin typeface="Aptos" panose="020B0004020202020204" pitchFamily="34" charset="0"/>
                <a:ea typeface="Aptos" panose="020B0004020202020204" pitchFamily="34" charset="0"/>
                <a:cs typeface="Arial" panose="020B0604020202020204" pitchFamily="34" charset="0"/>
              </a:rPr>
              <a:t>Explore </a:t>
            </a:r>
            <a:r>
              <a:rPr lang="ar-EG" sz="1800" kern="100" dirty="0">
                <a:effectLst/>
                <a:latin typeface="Aptos" panose="020B0004020202020204" pitchFamily="34" charset="0"/>
                <a:ea typeface="Aptos" panose="020B0004020202020204" pitchFamily="34" charset="0"/>
                <a:cs typeface="Arial" panose="020B0604020202020204" pitchFamily="34" charset="0"/>
              </a:rPr>
              <a:t> الداتا و نعمل </a:t>
            </a:r>
            <a:r>
              <a:rPr lang="en-US" sz="1800" kern="100" dirty="0">
                <a:effectLst/>
                <a:latin typeface="Aptos" panose="020B0004020202020204" pitchFamily="34" charset="0"/>
                <a:ea typeface="Aptos" panose="020B0004020202020204" pitchFamily="34" charset="0"/>
                <a:cs typeface="Arial" panose="020B0604020202020204" pitchFamily="34" charset="0"/>
              </a:rPr>
              <a:t>Visualization </a:t>
            </a:r>
            <a:r>
              <a:rPr lang="ar-EG" sz="1800" kern="100" dirty="0">
                <a:effectLst/>
                <a:latin typeface="Aptos" panose="020B0004020202020204" pitchFamily="34" charset="0"/>
                <a:ea typeface="Aptos" panose="020B0004020202020204" pitchFamily="34" charset="0"/>
                <a:cs typeface="Arial" panose="020B0604020202020204" pitchFamily="34" charset="0"/>
              </a:rPr>
              <a:t> استخدمنا بايثون و مكتبة </a:t>
            </a:r>
            <a:r>
              <a:rPr lang="en-US" sz="1800" kern="100" dirty="0">
                <a:effectLst/>
                <a:latin typeface="Aptos" panose="020B0004020202020204" pitchFamily="34" charset="0"/>
                <a:ea typeface="Aptos" panose="020B0004020202020204" pitchFamily="34" charset="0"/>
                <a:cs typeface="Arial" panose="020B0604020202020204" pitchFamily="34" charset="0"/>
              </a:rPr>
              <a:t>matplotlib</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في الجراف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هنلاقى</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distribution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في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الداتاسيت</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فهنلاحظ</a:t>
            </a:r>
            <a:r>
              <a:rPr lang="ar-EG" sz="1800" kern="100" dirty="0">
                <a:effectLst/>
                <a:latin typeface="Aptos" panose="020B0004020202020204" pitchFamily="34" charset="0"/>
                <a:ea typeface="Aptos" panose="020B0004020202020204" pitchFamily="34" charset="0"/>
                <a:cs typeface="Arial" panose="020B0604020202020204" pitchFamily="34" charset="0"/>
              </a:rPr>
              <a:t> ان في كلاس واحد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هو ال</a:t>
            </a:r>
            <a:r>
              <a:rPr lang="en-US" sz="1800" kern="100" dirty="0">
                <a:effectLst/>
                <a:latin typeface="Aptos" panose="020B0004020202020204" pitchFamily="34" charset="0"/>
                <a:ea typeface="Aptos" panose="020B0004020202020204" pitchFamily="34" charset="0"/>
                <a:cs typeface="Arial" panose="020B0604020202020204" pitchFamily="34" charset="0"/>
              </a:rPr>
              <a:t>Melanocytic Nevi </a:t>
            </a:r>
            <a:r>
              <a:rPr lang="ar-EG" sz="1800" kern="100" dirty="0">
                <a:effectLst/>
                <a:latin typeface="Aptos" panose="020B0004020202020204" pitchFamily="34" charset="0"/>
                <a:ea typeface="Aptos" panose="020B0004020202020204" pitchFamily="34" charset="0"/>
                <a:cs typeface="Arial" panose="020B0604020202020204" pitchFamily="34" charset="0"/>
              </a:rPr>
              <a:t> هو الغالب في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الداتاسيت</a:t>
            </a:r>
            <a:r>
              <a:rPr lang="ar-EG" sz="1800" kern="100" dirty="0">
                <a:effectLst/>
                <a:latin typeface="Aptos" panose="020B0004020202020204" pitchFamily="34" charset="0"/>
                <a:ea typeface="Aptos" panose="020B0004020202020204" pitchFamily="34" charset="0"/>
                <a:cs typeface="Arial" panose="020B0604020202020204" pitchFamily="34" charset="0"/>
              </a:rPr>
              <a:t> حوالى 67%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يسبب مشكلة لما </a:t>
            </a:r>
            <a:r>
              <a:rPr lang="ar-EG" sz="1800" kern="100" dirty="0" err="1">
                <a:effectLst/>
                <a:latin typeface="Aptos" panose="020B0004020202020204" pitchFamily="34" charset="0"/>
                <a:ea typeface="Aptos" panose="020B0004020202020204" pitchFamily="34" charset="0"/>
                <a:cs typeface="Arial" panose="020B0604020202020204" pitchFamily="34" charset="0"/>
              </a:rPr>
              <a:t>نيجى</a:t>
            </a:r>
            <a:r>
              <a:rPr lang="ar-EG" sz="1800" kern="100" dirty="0">
                <a:effectLst/>
                <a:latin typeface="Aptos" panose="020B0004020202020204" pitchFamily="34" charset="0"/>
                <a:ea typeface="Aptos" panose="020B0004020202020204" pitchFamily="34" charset="0"/>
                <a:cs typeface="Arial" panose="020B0604020202020204" pitchFamily="34" charset="0"/>
              </a:rPr>
              <a:t> ندرب الموديل لأنه ممكن يخلى الموديل ينحاز في ال</a:t>
            </a:r>
            <a:r>
              <a:rPr lang="en-US" sz="1800" kern="100" dirty="0" err="1">
                <a:effectLst/>
                <a:latin typeface="Aptos" panose="020B0004020202020204" pitchFamily="34" charset="0"/>
                <a:ea typeface="Aptos" panose="020B0004020202020204" pitchFamily="34" charset="0"/>
                <a:cs typeface="Arial" panose="020B0604020202020204" pitchFamily="34" charset="0"/>
              </a:rPr>
              <a:t>classfication</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class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عن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باقى</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يعنى مش </a:t>
            </a:r>
            <a:r>
              <a:rPr lang="ar-EG" sz="1800" kern="100" dirty="0" err="1">
                <a:effectLst/>
                <a:latin typeface="Aptos" panose="020B0004020202020204" pitchFamily="34" charset="0"/>
                <a:ea typeface="Aptos" panose="020B0004020202020204" pitchFamily="34" charset="0"/>
                <a:cs typeface="Arial" panose="020B0604020202020204" pitchFamily="34" charset="0"/>
              </a:rPr>
              <a:t>هيقدر</a:t>
            </a:r>
            <a:r>
              <a:rPr lang="ar-EG" sz="1800" kern="100" dirty="0">
                <a:effectLst/>
                <a:latin typeface="Aptos" panose="020B0004020202020204" pitchFamily="34" charset="0"/>
                <a:ea typeface="Aptos" panose="020B0004020202020204" pitchFamily="34" charset="0"/>
                <a:cs typeface="Arial" panose="020B0604020202020204" pitchFamily="34" charset="0"/>
              </a:rPr>
              <a:t> يصنف ال</a:t>
            </a:r>
            <a:r>
              <a:rPr lang="en-US" sz="1800" kern="100" dirty="0">
                <a:effectLst/>
                <a:latin typeface="Aptos" panose="020B0004020202020204" pitchFamily="34" charset="0"/>
                <a:ea typeface="Aptos" panose="020B0004020202020204" pitchFamily="34" charset="0"/>
                <a:cs typeface="Arial" panose="020B0604020202020204" pitchFamily="34" charset="0"/>
              </a:rPr>
              <a:t>minority 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ب</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عالية </a:t>
            </a:r>
            <a:r>
              <a:rPr lang="ar-EG" sz="1800" kern="100" dirty="0" err="1">
                <a:effectLst/>
                <a:latin typeface="Aptos" panose="020B0004020202020204" pitchFamily="34" charset="0"/>
                <a:ea typeface="Aptos" panose="020B0004020202020204" pitchFamily="34" charset="0"/>
                <a:cs typeface="Arial" panose="020B0604020202020204" pitchFamily="34" charset="0"/>
              </a:rPr>
              <a:t>زى</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 </a:t>
            </a:r>
            <a:r>
              <a:rPr lang="ar-EG" sz="1800" kern="100" dirty="0">
                <a:effectLst/>
                <a:latin typeface="Aptos" panose="020B0004020202020204" pitchFamily="34" charset="0"/>
                <a:ea typeface="Aptos" panose="020B0004020202020204" pitchFamily="34" charset="0"/>
                <a:cs typeface="Arial" panose="020B0604020202020204" pitchFamily="34" charset="0"/>
              </a:rPr>
              <a:t> الغالب،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دى</a:t>
            </a:r>
            <a:r>
              <a:rPr lang="ar-EG" sz="1800" kern="100" dirty="0">
                <a:effectLst/>
                <a:latin typeface="Aptos" panose="020B0004020202020204" pitchFamily="34" charset="0"/>
                <a:ea typeface="Aptos" panose="020B0004020202020204" pitchFamily="34" charset="0"/>
                <a:cs typeface="Arial" panose="020B0604020202020204" pitchFamily="34" charset="0"/>
              </a:rPr>
              <a:t> مشكلة لازم نحلها قبل ما ندرب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19</a:t>
            </a:fld>
            <a:endParaRPr lang="en-US"/>
          </a:p>
        </p:txBody>
      </p:sp>
    </p:spTree>
    <p:extLst>
      <p:ext uri="{BB962C8B-B14F-4D97-AF65-F5344CB8AC3E}">
        <p14:creationId xmlns:p14="http://schemas.microsoft.com/office/powerpoint/2010/main" val="760368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oversampling</a:t>
            </a:r>
          </a:p>
          <a:p>
            <a:r>
              <a:rPr lang="en-US" dirty="0"/>
              <a:t>2- resizing 128x128</a:t>
            </a:r>
          </a:p>
          <a:p>
            <a:r>
              <a:rPr lang="en-US" dirty="0"/>
              <a:t>3- data augmentation</a:t>
            </a:r>
          </a:p>
          <a:p>
            <a:r>
              <a:rPr lang="en-US" dirty="0"/>
              <a:t>4- normalization</a:t>
            </a:r>
          </a:p>
          <a:p>
            <a:r>
              <a:rPr lang="en-US" dirty="0"/>
              <a:t>5- train, validation, </a:t>
            </a:r>
            <a:r>
              <a:rPr lang="en-US" dirty="0" err="1"/>
              <a:t>tet</a:t>
            </a:r>
            <a:r>
              <a:rPr lang="en-US" dirty="0"/>
              <a:t> split</a:t>
            </a:r>
          </a:p>
          <a:p>
            <a:r>
              <a:rPr lang="en-US" dirty="0"/>
              <a:t>6- saved to folders with </a:t>
            </a:r>
            <a:r>
              <a:rPr lang="en-US"/>
              <a:t>class names</a:t>
            </a:r>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21</a:t>
            </a:fld>
            <a:endParaRPr lang="en-US"/>
          </a:p>
        </p:txBody>
      </p:sp>
    </p:spTree>
    <p:extLst>
      <p:ext uri="{BB962C8B-B14F-4D97-AF65-F5344CB8AC3E}">
        <p14:creationId xmlns:p14="http://schemas.microsoft.com/office/powerpoint/2010/main" val="777984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طيب ليه </a:t>
            </a:r>
            <a:r>
              <a:rPr lang="ar-EG" sz="1800" kern="100" dirty="0" err="1">
                <a:effectLst/>
                <a:latin typeface="Aptos" panose="020B0004020202020204" pitchFamily="34" charset="0"/>
                <a:ea typeface="Aptos" panose="020B0004020202020204" pitchFamily="34" charset="0"/>
                <a:cs typeface="Arial" panose="020B0604020202020204" pitchFamily="34" charset="0"/>
              </a:rPr>
              <a:t>بنفكر</a:t>
            </a:r>
            <a:r>
              <a:rPr lang="ar-EG" sz="1800" kern="100" dirty="0">
                <a:effectLst/>
                <a:latin typeface="Aptos" panose="020B0004020202020204" pitchFamily="34" charset="0"/>
                <a:ea typeface="Aptos" panose="020B0004020202020204" pitchFamily="34" charset="0"/>
                <a:cs typeface="Arial" panose="020B0604020202020204" pitchFamily="34" charset="0"/>
              </a:rPr>
              <a:t> نستخدم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لتشخيص سرطان الجلد؟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أولا التشخيص أسرع،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بيسرع</a:t>
            </a:r>
            <a:r>
              <a:rPr lang="ar-EG" sz="1800" kern="100" dirty="0">
                <a:effectLst/>
                <a:latin typeface="Aptos" panose="020B0004020202020204" pitchFamily="34" charset="0"/>
                <a:ea typeface="Aptos" panose="020B0004020202020204" pitchFamily="34" charset="0"/>
                <a:cs typeface="Arial" panose="020B0604020202020204" pitchFamily="34" charset="0"/>
              </a:rPr>
              <a:t> عملية التشخيص بدل من ال</a:t>
            </a:r>
            <a:r>
              <a:rPr lang="en-US" sz="1800" kern="100" dirty="0">
                <a:effectLst/>
                <a:latin typeface="Aptos" panose="020B0004020202020204" pitchFamily="34" charset="0"/>
                <a:ea typeface="Aptos" panose="020B0004020202020204" pitchFamily="34" charset="0"/>
                <a:cs typeface="Arial" panose="020B0604020202020204" pitchFamily="34" charset="0"/>
              </a:rPr>
              <a:t>biopsy</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معناه بدأ العلاج في الوقت المناسب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نتايج</a:t>
            </a:r>
            <a:r>
              <a:rPr lang="ar-EG" sz="1800" kern="100" dirty="0">
                <a:effectLst/>
                <a:latin typeface="Aptos" panose="020B0004020202020204" pitchFamily="34" charset="0"/>
                <a:ea typeface="Aptos" panose="020B0004020202020204" pitchFamily="34" charset="0"/>
                <a:cs typeface="Arial" panose="020B0604020202020204" pitchFamily="34" charset="0"/>
              </a:rPr>
              <a:t> أفضل للمرضى</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Enhanced 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يقدر يزود دقة التشخيص عن طريق تحديد </a:t>
            </a:r>
            <a:r>
              <a:rPr lang="en-US" sz="1800" kern="100" dirty="0">
                <a:effectLst/>
                <a:latin typeface="Aptos" panose="020B0004020202020204" pitchFamily="34" charset="0"/>
                <a:ea typeface="Aptos" panose="020B0004020202020204" pitchFamily="34" charset="0"/>
                <a:cs typeface="Arial" panose="020B0604020202020204" pitchFamily="34" charset="0"/>
              </a:rPr>
              <a:t>patterns </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a:t>
            </a:r>
            <a:r>
              <a:rPr lang="ar-EG" sz="1800" kern="100" dirty="0" err="1">
                <a:effectLst/>
                <a:latin typeface="Aptos" panose="020B0004020202020204" pitchFamily="34" charset="0"/>
                <a:ea typeface="Aptos" panose="020B0004020202020204" pitchFamily="34" charset="0"/>
                <a:cs typeface="Arial" panose="020B0604020202020204" pitchFamily="34" charset="0"/>
              </a:rPr>
              <a:t>متبانش</a:t>
            </a:r>
            <a:r>
              <a:rPr lang="ar-EG" sz="1800" kern="100" dirty="0">
                <a:effectLst/>
                <a:latin typeface="Aptos" panose="020B0004020202020204" pitchFamily="34" charset="0"/>
                <a:ea typeface="Aptos" panose="020B0004020202020204" pitchFamily="34" charset="0"/>
                <a:cs typeface="Arial" panose="020B0604020202020204" pitchFamily="34" charset="0"/>
              </a:rPr>
              <a:t> بالملاحظة البشرية،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بيقلل</a:t>
            </a:r>
            <a:r>
              <a:rPr lang="ar-EG" sz="1800" kern="100" dirty="0">
                <a:effectLst/>
                <a:latin typeface="Aptos" panose="020B0004020202020204" pitchFamily="34" charset="0"/>
                <a:ea typeface="Aptos" panose="020B0004020202020204" pitchFamily="34" charset="0"/>
                <a:cs typeface="Arial" panose="020B0604020202020204" pitchFamily="34" charset="0"/>
              </a:rPr>
              <a:t> احتمالية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negatives </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positives</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كمان استخدام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ar-EG" sz="1800" kern="100" dirty="0" err="1">
                <a:effectLst/>
                <a:latin typeface="Arial" panose="020B0604020202020204" pitchFamily="34" charset="0"/>
                <a:ea typeface="Aptos" panose="020B0004020202020204" pitchFamily="34" charset="0"/>
                <a:cs typeface="Arial" panose="020B0604020202020204" pitchFamily="34" charset="0"/>
              </a:rPr>
              <a:t>بيتيح</a:t>
            </a:r>
            <a:r>
              <a:rPr lang="ar-EG" sz="1800" kern="100" dirty="0">
                <a:effectLst/>
                <a:latin typeface="Arial" panose="020B0604020202020204" pitchFamily="34" charset="0"/>
                <a:ea typeface="Aptos" panose="020B0004020202020204" pitchFamily="34" charset="0"/>
                <a:cs typeface="Arial" panose="020B0604020202020204" pitchFamily="34" charset="0"/>
              </a:rPr>
              <a:t> إمكانية الوصول لأدوات أفضل للتشخيص في الأماكن قليلة الموارد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29</a:t>
            </a:fld>
            <a:endParaRPr lang="en-US"/>
          </a:p>
        </p:txBody>
      </p:sp>
    </p:spTree>
    <p:extLst>
      <p:ext uri="{BB962C8B-B14F-4D97-AF65-F5344CB8AC3E}">
        <p14:creationId xmlns:p14="http://schemas.microsoft.com/office/powerpoint/2010/main" val="311335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الخطوة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بعد كدا هي ال</a:t>
            </a:r>
            <a:r>
              <a:rPr lang="en-US" sz="1800" kern="100" dirty="0">
                <a:effectLst/>
                <a:latin typeface="Aptos" panose="020B0004020202020204" pitchFamily="34" charset="0"/>
                <a:ea typeface="Aptos" panose="020B0004020202020204" pitchFamily="34" charset="0"/>
                <a:cs typeface="Arial" panose="020B0604020202020204" pitchFamily="34" charset="0"/>
              </a:rPr>
              <a:t>Data pre-processing</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زى</a:t>
            </a:r>
            <a:r>
              <a:rPr lang="ar-EG" sz="1800" kern="100" dirty="0">
                <a:effectLst/>
                <a:latin typeface="Aptos" panose="020B0004020202020204" pitchFamily="34" charset="0"/>
                <a:ea typeface="Aptos" panose="020B0004020202020204" pitchFamily="34" charset="0"/>
                <a:cs typeface="Arial" panose="020B0604020202020204" pitchFamily="34" charset="0"/>
              </a:rPr>
              <a:t> ما قلنا عشان فيه </a:t>
            </a:r>
            <a:r>
              <a:rPr lang="en-US" sz="1800" kern="100" dirty="0">
                <a:effectLst/>
                <a:latin typeface="Aptos" panose="020B0004020202020204" pitchFamily="34" charset="0"/>
                <a:ea typeface="Aptos" panose="020B0004020202020204" pitchFamily="34" charset="0"/>
                <a:cs typeface="Arial" panose="020B0604020202020204" pitchFamily="34" charset="0"/>
              </a:rPr>
              <a:t>Class imbalance</a:t>
            </a:r>
            <a:r>
              <a:rPr lang="ar-EG" sz="1800" kern="100" dirty="0">
                <a:effectLst/>
                <a:latin typeface="Aptos" panose="020B0004020202020204" pitchFamily="34" charset="0"/>
                <a:ea typeface="Aptos" panose="020B0004020202020204" pitchFamily="34" charset="0"/>
                <a:cs typeface="Arial" panose="020B0604020202020204" pitchFamily="34" charset="0"/>
              </a:rPr>
              <a:t>، ان </a:t>
            </a:r>
            <a:r>
              <a:rPr lang="en-US" sz="1800" kern="100" dirty="0">
                <a:effectLst/>
                <a:latin typeface="Aptos" panose="020B0004020202020204" pitchFamily="34" charset="0"/>
                <a:ea typeface="Aptos" panose="020B0004020202020204" pitchFamily="34" charset="0"/>
                <a:cs typeface="Arial" panose="020B0604020202020204" pitchFamily="34" charset="0"/>
              </a:rPr>
              <a:t>class </a:t>
            </a:r>
            <a:r>
              <a:rPr lang="ar-EG" sz="1800" kern="100" dirty="0">
                <a:effectLst/>
                <a:latin typeface="Aptos" panose="020B0004020202020204" pitchFamily="34" charset="0"/>
                <a:ea typeface="Aptos" panose="020B0004020202020204" pitchFamily="34" charset="0"/>
                <a:cs typeface="Arial" panose="020B0604020202020204" pitchFamily="34" charset="0"/>
              </a:rPr>
              <a:t> واحد واخد 67% من الداتا، فعملنا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oversampling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minority 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بمعنى اننا خدنا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الأصغر و كررنا الصور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فيها بحيث كل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يبقى فيهم نفس عدد الصور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ادانا 46000 صورة في الأخر</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قبل ال</a:t>
            </a:r>
            <a:r>
              <a:rPr lang="en-US" sz="1800" kern="100" dirty="0">
                <a:effectLst/>
                <a:latin typeface="Aptos" panose="020B0004020202020204" pitchFamily="34" charset="0"/>
                <a:ea typeface="Aptos" panose="020B0004020202020204" pitchFamily="34" charset="0"/>
                <a:cs typeface="Arial" panose="020B0604020202020204" pitchFamily="34" charset="0"/>
              </a:rPr>
              <a:t>oversampling </a:t>
            </a:r>
            <a:r>
              <a:rPr lang="ar-EG" sz="1800" kern="100" dirty="0">
                <a:effectLst/>
                <a:latin typeface="Aptos" panose="020B0004020202020204" pitchFamily="34" charset="0"/>
                <a:ea typeface="Aptos" panose="020B0004020202020204" pitchFamily="34" charset="0"/>
                <a:cs typeface="Arial" panose="020B0604020202020204" pitchFamily="34" charset="0"/>
              </a:rPr>
              <a:t> 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train, validation, test split </a:t>
            </a:r>
            <a:r>
              <a:rPr lang="ar-EG" sz="1800" kern="100" dirty="0">
                <a:effectLst/>
                <a:latin typeface="Aptos" panose="020B0004020202020204" pitchFamily="34" charset="0"/>
                <a:ea typeface="Aptos" panose="020B0004020202020204" pitchFamily="34" charset="0"/>
                <a:cs typeface="Arial" panose="020B0604020202020204" pitchFamily="34" charset="0"/>
              </a:rPr>
              <a:t> للداتا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هي خطوة أساسية في أي مشروع </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قبل تدريب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فبنستخدم</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data </a:t>
            </a:r>
            <a:r>
              <a:rPr lang="ar-EG" sz="1800" kern="100" dirty="0">
                <a:effectLst/>
                <a:latin typeface="Aptos" panose="020B0004020202020204" pitchFamily="34" charset="0"/>
                <a:ea typeface="Aptos" panose="020B0004020202020204" pitchFamily="34" charset="0"/>
                <a:cs typeface="Arial" panose="020B0604020202020204" pitchFamily="34" charset="0"/>
              </a:rPr>
              <a:t> في عمل </a:t>
            </a:r>
            <a:r>
              <a:rPr lang="en-US" sz="1800" kern="100" dirty="0">
                <a:effectLst/>
                <a:latin typeface="Aptos" panose="020B0004020202020204" pitchFamily="34" charset="0"/>
                <a:ea typeface="Aptos" panose="020B0004020202020204" pitchFamily="34" charset="0"/>
                <a:cs typeface="Arial" panose="020B0604020202020204" pitchFamily="34" charset="0"/>
              </a:rPr>
              <a:t>training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validation </a:t>
            </a:r>
            <a:r>
              <a:rPr lang="ar-EG" sz="1800" kern="100" dirty="0">
                <a:effectLst/>
                <a:latin typeface="Aptos" panose="020B0004020202020204" pitchFamily="34" charset="0"/>
                <a:ea typeface="Aptos" panose="020B0004020202020204" pitchFamily="34" charset="0"/>
                <a:cs typeface="Arial" panose="020B0604020202020204" pitchFamily="34" charset="0"/>
              </a:rPr>
              <a:t> عشان نتأكد ان ال</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بتاعت</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على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set </a:t>
            </a:r>
            <a:r>
              <a:rPr lang="ar-EG" sz="1800" kern="100" dirty="0">
                <a:effectLst/>
                <a:latin typeface="Aptos" panose="020B0004020202020204" pitchFamily="34" charset="0"/>
                <a:ea typeface="Aptos" panose="020B0004020202020204" pitchFamily="34" charset="0"/>
                <a:cs typeface="Arial" panose="020B0604020202020204" pitchFamily="34" charset="0"/>
              </a:rPr>
              <a:t> مشابهة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على </a:t>
            </a:r>
            <a:r>
              <a:rPr lang="en-US" sz="1800" kern="100" dirty="0">
                <a:effectLst/>
                <a:latin typeface="Aptos" panose="020B0004020202020204" pitchFamily="34" charset="0"/>
                <a:ea typeface="Aptos" panose="020B0004020202020204" pitchFamily="34" charset="0"/>
                <a:cs typeface="Arial" panose="020B0604020202020204" pitchFamily="34" charset="0"/>
              </a:rPr>
              <a:t>data </a:t>
            </a:r>
            <a:r>
              <a:rPr lang="ar-EG" sz="1800" kern="100" dirty="0">
                <a:effectLst/>
                <a:latin typeface="Aptos" panose="020B0004020202020204" pitchFamily="34" charset="0"/>
                <a:ea typeface="Aptos" panose="020B0004020202020204" pitchFamily="34" charset="0"/>
                <a:cs typeface="Arial" panose="020B0604020202020204" pitchFamily="34" charset="0"/>
              </a:rPr>
              <a:t> براها، يعنى عشان نتأكد ان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معملش</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overfitting </a:t>
            </a:r>
            <a:r>
              <a:rPr lang="ar-EG" sz="1800" kern="100" dirty="0">
                <a:effectLst/>
                <a:latin typeface="Aptos" panose="020B0004020202020204" pitchFamily="34" charset="0"/>
                <a:ea typeface="Aptos" panose="020B0004020202020204" pitchFamily="34" charset="0"/>
                <a:cs typeface="Arial" panose="020B0604020202020204" pitchFamily="34" charset="0"/>
              </a:rPr>
              <a:t>على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data</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بعد كدا 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resize </a:t>
            </a:r>
            <a:r>
              <a:rPr lang="ar-EG" sz="1800" kern="100" dirty="0">
                <a:effectLst/>
                <a:latin typeface="Aptos" panose="020B0004020202020204" pitchFamily="34" charset="0"/>
                <a:ea typeface="Aptos" panose="020B0004020202020204" pitchFamily="34" charset="0"/>
                <a:cs typeface="Arial" panose="020B0604020202020204" pitchFamily="34" charset="0"/>
              </a:rPr>
              <a:t> و سيفنا الصور في  </a:t>
            </a:r>
            <a:r>
              <a:rPr lang="ar-EG" sz="1800" kern="100" dirty="0" err="1">
                <a:effectLst/>
                <a:latin typeface="Aptos" panose="020B0004020202020204" pitchFamily="34" charset="0"/>
                <a:ea typeface="Aptos" panose="020B0004020202020204" pitchFamily="34" charset="0"/>
                <a:cs typeface="Arial" panose="020B0604020202020204" pitchFamily="34" charset="0"/>
              </a:rPr>
              <a:t>فولددرز</a:t>
            </a:r>
            <a:r>
              <a:rPr lang="ar-EG" sz="1800" kern="100" dirty="0">
                <a:effectLst/>
                <a:latin typeface="Aptos" panose="020B0004020202020204" pitchFamily="34" charset="0"/>
                <a:ea typeface="Aptos" panose="020B0004020202020204" pitchFamily="34" charset="0"/>
                <a:cs typeface="Arial" panose="020B0604020202020204" pitchFamily="34" charset="0"/>
              </a:rPr>
              <a:t> لكل كلاس</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30</a:t>
            </a:fld>
            <a:endParaRPr lang="en-US"/>
          </a:p>
        </p:txBody>
      </p:sp>
    </p:spTree>
    <p:extLst>
      <p:ext uri="{BB962C8B-B14F-4D97-AF65-F5344CB8AC3E}">
        <p14:creationId xmlns:p14="http://schemas.microsoft.com/office/powerpoint/2010/main" val="625779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الخطوة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بعد كدا هي ال</a:t>
            </a:r>
            <a:r>
              <a:rPr lang="en-US" sz="1800" kern="100" dirty="0">
                <a:effectLst/>
                <a:latin typeface="Aptos" panose="020B0004020202020204" pitchFamily="34" charset="0"/>
                <a:ea typeface="Aptos" panose="020B0004020202020204" pitchFamily="34" charset="0"/>
                <a:cs typeface="Arial" panose="020B0604020202020204" pitchFamily="34" charset="0"/>
              </a:rPr>
              <a:t>Data pre-processing</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زى</a:t>
            </a:r>
            <a:r>
              <a:rPr lang="ar-EG" sz="1800" kern="100" dirty="0">
                <a:effectLst/>
                <a:latin typeface="Aptos" panose="020B0004020202020204" pitchFamily="34" charset="0"/>
                <a:ea typeface="Aptos" panose="020B0004020202020204" pitchFamily="34" charset="0"/>
                <a:cs typeface="Arial" panose="020B0604020202020204" pitchFamily="34" charset="0"/>
              </a:rPr>
              <a:t> ما قلنا عشان فيه </a:t>
            </a:r>
            <a:r>
              <a:rPr lang="en-US" sz="1800" kern="100" dirty="0">
                <a:effectLst/>
                <a:latin typeface="Aptos" panose="020B0004020202020204" pitchFamily="34" charset="0"/>
                <a:ea typeface="Aptos" panose="020B0004020202020204" pitchFamily="34" charset="0"/>
                <a:cs typeface="Arial" panose="020B0604020202020204" pitchFamily="34" charset="0"/>
              </a:rPr>
              <a:t>Class imbalance</a:t>
            </a:r>
            <a:r>
              <a:rPr lang="ar-EG" sz="1800" kern="100" dirty="0">
                <a:effectLst/>
                <a:latin typeface="Aptos" panose="020B0004020202020204" pitchFamily="34" charset="0"/>
                <a:ea typeface="Aptos" panose="020B0004020202020204" pitchFamily="34" charset="0"/>
                <a:cs typeface="Arial" panose="020B0604020202020204" pitchFamily="34" charset="0"/>
              </a:rPr>
              <a:t>، ان </a:t>
            </a:r>
            <a:r>
              <a:rPr lang="en-US" sz="1800" kern="100" dirty="0">
                <a:effectLst/>
                <a:latin typeface="Aptos" panose="020B0004020202020204" pitchFamily="34" charset="0"/>
                <a:ea typeface="Aptos" panose="020B0004020202020204" pitchFamily="34" charset="0"/>
                <a:cs typeface="Arial" panose="020B0604020202020204" pitchFamily="34" charset="0"/>
              </a:rPr>
              <a:t>class </a:t>
            </a:r>
            <a:r>
              <a:rPr lang="ar-EG" sz="1800" kern="100" dirty="0">
                <a:effectLst/>
                <a:latin typeface="Aptos" panose="020B0004020202020204" pitchFamily="34" charset="0"/>
                <a:ea typeface="Aptos" panose="020B0004020202020204" pitchFamily="34" charset="0"/>
                <a:cs typeface="Arial" panose="020B0604020202020204" pitchFamily="34" charset="0"/>
              </a:rPr>
              <a:t> واحد واخد 67% من الداتا، فعملنا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oversampling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minority 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بمعنى اننا خدنا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الأصغر و كررنا الصور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فيها بحيث كل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يبقى فيهم نفس عدد الصور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ادانا 46000 صورة في الأخر</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قبل ال</a:t>
            </a:r>
            <a:r>
              <a:rPr lang="en-US" sz="1800" kern="100" dirty="0">
                <a:effectLst/>
                <a:latin typeface="Aptos" panose="020B0004020202020204" pitchFamily="34" charset="0"/>
                <a:ea typeface="Aptos" panose="020B0004020202020204" pitchFamily="34" charset="0"/>
                <a:cs typeface="Arial" panose="020B0604020202020204" pitchFamily="34" charset="0"/>
              </a:rPr>
              <a:t>oversampling </a:t>
            </a:r>
            <a:r>
              <a:rPr lang="ar-EG" sz="1800" kern="100" dirty="0">
                <a:effectLst/>
                <a:latin typeface="Aptos" panose="020B0004020202020204" pitchFamily="34" charset="0"/>
                <a:ea typeface="Aptos" panose="020B0004020202020204" pitchFamily="34" charset="0"/>
                <a:cs typeface="Arial" panose="020B0604020202020204" pitchFamily="34" charset="0"/>
              </a:rPr>
              <a:t> 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train, validation, test split </a:t>
            </a:r>
            <a:r>
              <a:rPr lang="ar-EG" sz="1800" kern="100" dirty="0">
                <a:effectLst/>
                <a:latin typeface="Aptos" panose="020B0004020202020204" pitchFamily="34" charset="0"/>
                <a:ea typeface="Aptos" panose="020B0004020202020204" pitchFamily="34" charset="0"/>
                <a:cs typeface="Arial" panose="020B0604020202020204" pitchFamily="34" charset="0"/>
              </a:rPr>
              <a:t> للداتا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هي خطوة أساسية في أي مشروع </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قبل تدريب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فبنستخدم</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data </a:t>
            </a:r>
            <a:r>
              <a:rPr lang="ar-EG" sz="1800" kern="100" dirty="0">
                <a:effectLst/>
                <a:latin typeface="Aptos" panose="020B0004020202020204" pitchFamily="34" charset="0"/>
                <a:ea typeface="Aptos" panose="020B0004020202020204" pitchFamily="34" charset="0"/>
                <a:cs typeface="Arial" panose="020B0604020202020204" pitchFamily="34" charset="0"/>
              </a:rPr>
              <a:t> في عمل </a:t>
            </a:r>
            <a:r>
              <a:rPr lang="en-US" sz="1800" kern="100" dirty="0">
                <a:effectLst/>
                <a:latin typeface="Aptos" panose="020B0004020202020204" pitchFamily="34" charset="0"/>
                <a:ea typeface="Aptos" panose="020B0004020202020204" pitchFamily="34" charset="0"/>
                <a:cs typeface="Arial" panose="020B0604020202020204" pitchFamily="34" charset="0"/>
              </a:rPr>
              <a:t>training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validation </a:t>
            </a:r>
            <a:r>
              <a:rPr lang="ar-EG" sz="1800" kern="100" dirty="0">
                <a:effectLst/>
                <a:latin typeface="Aptos" panose="020B0004020202020204" pitchFamily="34" charset="0"/>
                <a:ea typeface="Aptos" panose="020B0004020202020204" pitchFamily="34" charset="0"/>
                <a:cs typeface="Arial" panose="020B0604020202020204" pitchFamily="34" charset="0"/>
              </a:rPr>
              <a:t> عشان نتأكد ان ال</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بتاعت</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على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set </a:t>
            </a:r>
            <a:r>
              <a:rPr lang="ar-EG" sz="1800" kern="100" dirty="0">
                <a:effectLst/>
                <a:latin typeface="Aptos" panose="020B0004020202020204" pitchFamily="34" charset="0"/>
                <a:ea typeface="Aptos" panose="020B0004020202020204" pitchFamily="34" charset="0"/>
                <a:cs typeface="Arial" panose="020B0604020202020204" pitchFamily="34" charset="0"/>
              </a:rPr>
              <a:t> مشابهة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على </a:t>
            </a:r>
            <a:r>
              <a:rPr lang="en-US" sz="1800" kern="100" dirty="0">
                <a:effectLst/>
                <a:latin typeface="Aptos" panose="020B0004020202020204" pitchFamily="34" charset="0"/>
                <a:ea typeface="Aptos" panose="020B0004020202020204" pitchFamily="34" charset="0"/>
                <a:cs typeface="Arial" panose="020B0604020202020204" pitchFamily="34" charset="0"/>
              </a:rPr>
              <a:t>data </a:t>
            </a:r>
            <a:r>
              <a:rPr lang="ar-EG" sz="1800" kern="100" dirty="0">
                <a:effectLst/>
                <a:latin typeface="Aptos" panose="020B0004020202020204" pitchFamily="34" charset="0"/>
                <a:ea typeface="Aptos" panose="020B0004020202020204" pitchFamily="34" charset="0"/>
                <a:cs typeface="Arial" panose="020B0604020202020204" pitchFamily="34" charset="0"/>
              </a:rPr>
              <a:t> براها، يعنى عشان نتأكد ان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معملش</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overfitting </a:t>
            </a:r>
            <a:r>
              <a:rPr lang="ar-EG" sz="1800" kern="100" dirty="0">
                <a:effectLst/>
                <a:latin typeface="Aptos" panose="020B0004020202020204" pitchFamily="34" charset="0"/>
                <a:ea typeface="Aptos" panose="020B0004020202020204" pitchFamily="34" charset="0"/>
                <a:cs typeface="Arial" panose="020B0604020202020204" pitchFamily="34" charset="0"/>
              </a:rPr>
              <a:t>على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data</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بعد كدا 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resize </a:t>
            </a:r>
            <a:r>
              <a:rPr lang="ar-EG" sz="1800" kern="100" dirty="0">
                <a:effectLst/>
                <a:latin typeface="Aptos" panose="020B0004020202020204" pitchFamily="34" charset="0"/>
                <a:ea typeface="Aptos" panose="020B0004020202020204" pitchFamily="34" charset="0"/>
                <a:cs typeface="Arial" panose="020B0604020202020204" pitchFamily="34" charset="0"/>
              </a:rPr>
              <a:t> و سيفنا الصور في  </a:t>
            </a:r>
            <a:r>
              <a:rPr lang="ar-EG" sz="1800" kern="100" dirty="0" err="1">
                <a:effectLst/>
                <a:latin typeface="Aptos" panose="020B0004020202020204" pitchFamily="34" charset="0"/>
                <a:ea typeface="Aptos" panose="020B0004020202020204" pitchFamily="34" charset="0"/>
                <a:cs typeface="Arial" panose="020B0604020202020204" pitchFamily="34" charset="0"/>
              </a:rPr>
              <a:t>فولددرز</a:t>
            </a:r>
            <a:r>
              <a:rPr lang="ar-EG" sz="1800" kern="100" dirty="0">
                <a:effectLst/>
                <a:latin typeface="Aptos" panose="020B0004020202020204" pitchFamily="34" charset="0"/>
                <a:ea typeface="Aptos" panose="020B0004020202020204" pitchFamily="34" charset="0"/>
                <a:cs typeface="Arial" panose="020B0604020202020204" pitchFamily="34" charset="0"/>
              </a:rPr>
              <a:t> لكل كلاس</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31</a:t>
            </a:fld>
            <a:endParaRPr lang="en-US"/>
          </a:p>
        </p:txBody>
      </p:sp>
    </p:spTree>
    <p:extLst>
      <p:ext uri="{BB962C8B-B14F-4D97-AF65-F5344CB8AC3E}">
        <p14:creationId xmlns:p14="http://schemas.microsoft.com/office/powerpoint/2010/main" val="255703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3863C-46C2-33C5-7503-B0647C6C3F14}"/>
              </a:ext>
            </a:extLst>
          </p:cNvPr>
          <p:cNvSpPr>
            <a:spLocks noGrp="1"/>
          </p:cNvSpPr>
          <p:nvPr>
            <p:ph type="ctrTitle"/>
          </p:nvPr>
        </p:nvSpPr>
        <p:spPr>
          <a:xfrm>
            <a:off x="1524000" y="1122363"/>
            <a:ext cx="9144000" cy="2387600"/>
          </a:xfrm>
        </p:spPr>
        <p:txBody>
          <a:bodyPr anchor="b"/>
          <a:lstStyle>
            <a:lvl1pPr algn="ctr">
              <a:defRPr sz="6000" b="1">
                <a:latin typeface="Avenir Next LT Pro" panose="020B05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4081021-7ACD-B2FC-78D1-6E93803B8CDA}"/>
              </a:ext>
            </a:extLst>
          </p:cNvPr>
          <p:cNvSpPr>
            <a:spLocks noGrp="1"/>
          </p:cNvSpPr>
          <p:nvPr>
            <p:ph type="subTitle" idx="1"/>
          </p:nvPr>
        </p:nvSpPr>
        <p:spPr>
          <a:xfrm>
            <a:off x="1524000" y="3602038"/>
            <a:ext cx="9144000" cy="1655762"/>
          </a:xfrm>
        </p:spPr>
        <p:txBody>
          <a:bodyPr/>
          <a:lstStyle>
            <a:lvl1pPr marL="0" indent="0" algn="ctr">
              <a:buNone/>
              <a:defRPr sz="2400">
                <a:latin typeface="Avenir Next LT Pro"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28C6A83-E6FA-D4FB-0F1A-27C84C63D2A6}"/>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6/13/2025</a:t>
            </a:fld>
            <a:endParaRPr lang="en-US"/>
          </a:p>
        </p:txBody>
      </p:sp>
      <p:sp>
        <p:nvSpPr>
          <p:cNvPr id="5" name="Footer Placeholder 4">
            <a:extLst>
              <a:ext uri="{FF2B5EF4-FFF2-40B4-BE49-F238E27FC236}">
                <a16:creationId xmlns:a16="http://schemas.microsoft.com/office/drawing/2014/main" id="{B2BBBC7F-2FC1-D38B-E9BA-F1828827D97B}"/>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id="{C345B879-92DB-04AD-C408-72E1ADEF4EB0}"/>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1555818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036EF-01CB-B756-F842-65E2C700F8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551F48-18C3-08CF-5462-8CFFCEF202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2375D9-7074-551D-81CA-9C565EC255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B2EC37-769D-E0D6-755B-0FB8A7B9158C}"/>
              </a:ext>
            </a:extLst>
          </p:cNvPr>
          <p:cNvSpPr>
            <a:spLocks noGrp="1"/>
          </p:cNvSpPr>
          <p:nvPr>
            <p:ph type="dt" sz="half" idx="10"/>
          </p:nvPr>
        </p:nvSpPr>
        <p:spPr/>
        <p:txBody>
          <a:bodyPr/>
          <a:lstStyle/>
          <a:p>
            <a:fld id="{88D5127B-6F5C-4D64-B08E-1D0E86344681}" type="datetimeFigureOut">
              <a:rPr lang="en-US" smtClean="0"/>
              <a:t>6/13/2025</a:t>
            </a:fld>
            <a:endParaRPr lang="en-US"/>
          </a:p>
        </p:txBody>
      </p:sp>
      <p:sp>
        <p:nvSpPr>
          <p:cNvPr id="6" name="Footer Placeholder 5">
            <a:extLst>
              <a:ext uri="{FF2B5EF4-FFF2-40B4-BE49-F238E27FC236}">
                <a16:creationId xmlns:a16="http://schemas.microsoft.com/office/drawing/2014/main" id="{8A2D6C6F-A786-81CE-8264-63A8622F98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414FD5-1BA4-B54A-E80A-DC61F16B969F}"/>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1396697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E582C-38E3-07AC-186D-47BC180BB6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5C9893-3FA0-F8B4-11D9-256BB4A0A4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1F6750-5C25-C824-FB6F-54B571DEA9DA}"/>
              </a:ext>
            </a:extLst>
          </p:cNvPr>
          <p:cNvSpPr>
            <a:spLocks noGrp="1"/>
          </p:cNvSpPr>
          <p:nvPr>
            <p:ph type="dt" sz="half" idx="10"/>
          </p:nvPr>
        </p:nvSpPr>
        <p:spPr/>
        <p:txBody>
          <a:bodyPr/>
          <a:lstStyle/>
          <a:p>
            <a:fld id="{88D5127B-6F5C-4D64-B08E-1D0E86344681}" type="datetimeFigureOut">
              <a:rPr lang="en-US" smtClean="0"/>
              <a:t>6/13/2025</a:t>
            </a:fld>
            <a:endParaRPr lang="en-US"/>
          </a:p>
        </p:txBody>
      </p:sp>
      <p:sp>
        <p:nvSpPr>
          <p:cNvPr id="5" name="Footer Placeholder 4">
            <a:extLst>
              <a:ext uri="{FF2B5EF4-FFF2-40B4-BE49-F238E27FC236}">
                <a16:creationId xmlns:a16="http://schemas.microsoft.com/office/drawing/2014/main" id="{79C4DE50-B096-3DFF-FC5B-AD52E6259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3BCC0C-E4E0-215F-1598-71187AB69292}"/>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1208616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A6884A-6E34-1DF7-57AD-120D36C380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BEDF6A-13D5-1A0B-BB4F-1D8782210A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F7BF6-3CEB-3896-976D-4FB3D36D7905}"/>
              </a:ext>
            </a:extLst>
          </p:cNvPr>
          <p:cNvSpPr>
            <a:spLocks noGrp="1"/>
          </p:cNvSpPr>
          <p:nvPr>
            <p:ph type="dt" sz="half" idx="10"/>
          </p:nvPr>
        </p:nvSpPr>
        <p:spPr/>
        <p:txBody>
          <a:bodyPr/>
          <a:lstStyle/>
          <a:p>
            <a:fld id="{88D5127B-6F5C-4D64-B08E-1D0E86344681}" type="datetimeFigureOut">
              <a:rPr lang="en-US" smtClean="0"/>
              <a:t>6/13/2025</a:t>
            </a:fld>
            <a:endParaRPr lang="en-US"/>
          </a:p>
        </p:txBody>
      </p:sp>
      <p:sp>
        <p:nvSpPr>
          <p:cNvPr id="5" name="Footer Placeholder 4">
            <a:extLst>
              <a:ext uri="{FF2B5EF4-FFF2-40B4-BE49-F238E27FC236}">
                <a16:creationId xmlns:a16="http://schemas.microsoft.com/office/drawing/2014/main" id="{02469D1C-07B1-CB80-3D2D-CD15A2DCD2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C4D49-EA4B-0BF1-7EF3-710998901BA6}"/>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1634609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8"/>
        <p:cNvGrpSpPr/>
        <p:nvPr/>
      </p:nvGrpSpPr>
      <p:grpSpPr>
        <a:xfrm>
          <a:off x="0" y="0"/>
          <a:ext cx="0" cy="0"/>
          <a:chOff x="0" y="0"/>
          <a:chExt cx="0" cy="0"/>
        </a:xfrm>
      </p:grpSpPr>
      <p:sp>
        <p:nvSpPr>
          <p:cNvPr id="93" name="Google Shape;93;p13"/>
          <p:cNvSpPr txBox="1">
            <a:spLocks noGrp="1"/>
          </p:cNvSpPr>
          <p:nvPr>
            <p:ph type="title"/>
          </p:nvPr>
        </p:nvSpPr>
        <p:spPr>
          <a:xfrm>
            <a:off x="2048933" y="1873833"/>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4" name="Google Shape;94;p13"/>
          <p:cNvSpPr txBox="1">
            <a:spLocks noGrp="1"/>
          </p:cNvSpPr>
          <p:nvPr>
            <p:ph type="title" idx="2" hasCustomPrompt="1"/>
          </p:nvPr>
        </p:nvSpPr>
        <p:spPr>
          <a:xfrm>
            <a:off x="960000" y="2261033"/>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95" name="Google Shape;95;p13"/>
          <p:cNvSpPr txBox="1">
            <a:spLocks noGrp="1"/>
          </p:cNvSpPr>
          <p:nvPr>
            <p:ph type="subTitle" idx="1"/>
          </p:nvPr>
        </p:nvSpPr>
        <p:spPr>
          <a:xfrm>
            <a:off x="2048933" y="2423033"/>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96" name="Google Shape;96;p13"/>
          <p:cNvSpPr txBox="1">
            <a:spLocks noGrp="1"/>
          </p:cNvSpPr>
          <p:nvPr>
            <p:ph type="title" idx="3"/>
          </p:nvPr>
        </p:nvSpPr>
        <p:spPr>
          <a:xfrm>
            <a:off x="2048933" y="3379900"/>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7" name="Google Shape;97;p13"/>
          <p:cNvSpPr txBox="1">
            <a:spLocks noGrp="1"/>
          </p:cNvSpPr>
          <p:nvPr>
            <p:ph type="title" idx="4" hasCustomPrompt="1"/>
          </p:nvPr>
        </p:nvSpPr>
        <p:spPr>
          <a:xfrm>
            <a:off x="6504000" y="2261033"/>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98" name="Google Shape;98;p13"/>
          <p:cNvSpPr txBox="1">
            <a:spLocks noGrp="1"/>
          </p:cNvSpPr>
          <p:nvPr>
            <p:ph type="subTitle" idx="5"/>
          </p:nvPr>
        </p:nvSpPr>
        <p:spPr>
          <a:xfrm>
            <a:off x="2048933" y="3929100"/>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99" name="Google Shape;99;p13"/>
          <p:cNvSpPr txBox="1">
            <a:spLocks noGrp="1"/>
          </p:cNvSpPr>
          <p:nvPr>
            <p:ph type="title" idx="6"/>
          </p:nvPr>
        </p:nvSpPr>
        <p:spPr>
          <a:xfrm>
            <a:off x="7592800" y="1873833"/>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0" name="Google Shape;100;p13"/>
          <p:cNvSpPr txBox="1">
            <a:spLocks noGrp="1"/>
          </p:cNvSpPr>
          <p:nvPr>
            <p:ph type="title" idx="7" hasCustomPrompt="1"/>
          </p:nvPr>
        </p:nvSpPr>
        <p:spPr>
          <a:xfrm>
            <a:off x="960000" y="3767117"/>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01" name="Google Shape;101;p13"/>
          <p:cNvSpPr txBox="1">
            <a:spLocks noGrp="1"/>
          </p:cNvSpPr>
          <p:nvPr>
            <p:ph type="subTitle" idx="8"/>
          </p:nvPr>
        </p:nvSpPr>
        <p:spPr>
          <a:xfrm>
            <a:off x="7592800" y="2423033"/>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02" name="Google Shape;102;p13"/>
          <p:cNvSpPr txBox="1">
            <a:spLocks noGrp="1"/>
          </p:cNvSpPr>
          <p:nvPr>
            <p:ph type="title" idx="9"/>
          </p:nvPr>
        </p:nvSpPr>
        <p:spPr>
          <a:xfrm>
            <a:off x="2048933" y="4885967"/>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3" name="Google Shape;103;p13"/>
          <p:cNvSpPr txBox="1">
            <a:spLocks noGrp="1"/>
          </p:cNvSpPr>
          <p:nvPr>
            <p:ph type="title" idx="13" hasCustomPrompt="1"/>
          </p:nvPr>
        </p:nvSpPr>
        <p:spPr>
          <a:xfrm>
            <a:off x="960000" y="5273200"/>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0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104" name="Google Shape;104;p13"/>
          <p:cNvSpPr txBox="1">
            <a:spLocks noGrp="1"/>
          </p:cNvSpPr>
          <p:nvPr>
            <p:ph type="subTitle" idx="14"/>
          </p:nvPr>
        </p:nvSpPr>
        <p:spPr>
          <a:xfrm>
            <a:off x="2048933" y="5435200"/>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05" name="Google Shape;105;p13"/>
          <p:cNvSpPr txBox="1">
            <a:spLocks noGrp="1"/>
          </p:cNvSpPr>
          <p:nvPr>
            <p:ph type="title" idx="15"/>
          </p:nvPr>
        </p:nvSpPr>
        <p:spPr>
          <a:xfrm>
            <a:off x="7592800" y="3379884"/>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6" name="Google Shape;106;p13"/>
          <p:cNvSpPr txBox="1">
            <a:spLocks noGrp="1"/>
          </p:cNvSpPr>
          <p:nvPr>
            <p:ph type="title" idx="16" hasCustomPrompt="1"/>
          </p:nvPr>
        </p:nvSpPr>
        <p:spPr>
          <a:xfrm>
            <a:off x="6504000" y="5273204"/>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0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107" name="Google Shape;107;p13"/>
          <p:cNvSpPr txBox="1">
            <a:spLocks noGrp="1"/>
          </p:cNvSpPr>
          <p:nvPr>
            <p:ph type="subTitle" idx="17"/>
          </p:nvPr>
        </p:nvSpPr>
        <p:spPr>
          <a:xfrm>
            <a:off x="7592800" y="3929117"/>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08" name="Google Shape;108;p13"/>
          <p:cNvSpPr txBox="1">
            <a:spLocks noGrp="1"/>
          </p:cNvSpPr>
          <p:nvPr>
            <p:ph type="title" idx="18"/>
          </p:nvPr>
        </p:nvSpPr>
        <p:spPr>
          <a:xfrm>
            <a:off x="7592800" y="4885967"/>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800">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9" name="Google Shape;109;p13"/>
          <p:cNvSpPr txBox="1">
            <a:spLocks noGrp="1"/>
          </p:cNvSpPr>
          <p:nvPr>
            <p:ph type="title" idx="19" hasCustomPrompt="1"/>
          </p:nvPr>
        </p:nvSpPr>
        <p:spPr>
          <a:xfrm>
            <a:off x="6504000" y="3767117"/>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0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110" name="Google Shape;110;p13"/>
          <p:cNvSpPr txBox="1">
            <a:spLocks noGrp="1"/>
          </p:cNvSpPr>
          <p:nvPr>
            <p:ph type="subTitle" idx="20"/>
          </p:nvPr>
        </p:nvSpPr>
        <p:spPr>
          <a:xfrm>
            <a:off x="7592800" y="5435200"/>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11" name="Google Shape;111;p13"/>
          <p:cNvSpPr txBox="1">
            <a:spLocks noGrp="1"/>
          </p:cNvSpPr>
          <p:nvPr>
            <p:ph type="title" idx="21"/>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034765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7A4FF-F7C0-B1B9-114A-C2771E5C6E7D}"/>
              </a:ext>
            </a:extLst>
          </p:cNvPr>
          <p:cNvSpPr>
            <a:spLocks noGrp="1"/>
          </p:cNvSpPr>
          <p:nvPr>
            <p:ph type="title"/>
          </p:nvPr>
        </p:nvSpPr>
        <p:spPr>
          <a:xfrm>
            <a:off x="838200" y="365125"/>
            <a:ext cx="10515600" cy="1143000"/>
          </a:xfrm>
        </p:spPr>
        <p:txBody>
          <a:bodyPr/>
          <a:lstStyle>
            <a:lvl1pPr algn="ctr">
              <a:defRPr>
                <a:latin typeface="Avenir Next LT Pro" panose="020B05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8C8CAECF-A28F-744B-71DB-7D3A681C77E2}"/>
              </a:ext>
            </a:extLst>
          </p:cNvPr>
          <p:cNvSpPr>
            <a:spLocks noGrp="1"/>
          </p:cNvSpPr>
          <p:nvPr>
            <p:ph idx="1"/>
          </p:nvPr>
        </p:nvSpPr>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B90C822-9D74-338B-A357-5FB000E7CD58}"/>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6/13/2025</a:t>
            </a:fld>
            <a:endParaRPr lang="en-US"/>
          </a:p>
        </p:txBody>
      </p:sp>
      <p:sp>
        <p:nvSpPr>
          <p:cNvPr id="5" name="Footer Placeholder 4">
            <a:extLst>
              <a:ext uri="{FF2B5EF4-FFF2-40B4-BE49-F238E27FC236}">
                <a16:creationId xmlns:a16="http://schemas.microsoft.com/office/drawing/2014/main" id="{077B5775-4F3D-3EC2-44DC-7C690AD92F7D}"/>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id="{B2BD371C-C4C5-0709-8008-284CE30ABF6D}"/>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2955712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7A4FF-F7C0-B1B9-114A-C2771E5C6E7D}"/>
              </a:ext>
            </a:extLst>
          </p:cNvPr>
          <p:cNvSpPr>
            <a:spLocks noGrp="1"/>
          </p:cNvSpPr>
          <p:nvPr>
            <p:ph type="title"/>
          </p:nvPr>
        </p:nvSpPr>
        <p:spPr>
          <a:xfrm>
            <a:off x="838200" y="365125"/>
            <a:ext cx="10515600" cy="1143000"/>
          </a:xfrm>
        </p:spPr>
        <p:txBody>
          <a:bodyPr/>
          <a:lstStyle>
            <a:lvl1pPr algn="ctr">
              <a:defRPr b="1">
                <a:latin typeface="Avenir Next LT Pro" panose="020B05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8C8CAECF-A28F-744B-71DB-7D3A681C77E2}"/>
              </a:ext>
            </a:extLst>
          </p:cNvPr>
          <p:cNvSpPr>
            <a:spLocks noGrp="1"/>
          </p:cNvSpPr>
          <p:nvPr>
            <p:ph idx="1"/>
          </p:nvPr>
        </p:nvSpPr>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B90C822-9D74-338B-A357-5FB000E7CD58}"/>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6/13/2025</a:t>
            </a:fld>
            <a:endParaRPr lang="en-US"/>
          </a:p>
        </p:txBody>
      </p:sp>
      <p:sp>
        <p:nvSpPr>
          <p:cNvPr id="5" name="Footer Placeholder 4">
            <a:extLst>
              <a:ext uri="{FF2B5EF4-FFF2-40B4-BE49-F238E27FC236}">
                <a16:creationId xmlns:a16="http://schemas.microsoft.com/office/drawing/2014/main" id="{077B5775-4F3D-3EC2-44DC-7C690AD92F7D}"/>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id="{B2BD371C-C4C5-0709-8008-284CE30ABF6D}"/>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
        <p:nvSpPr>
          <p:cNvPr id="11" name="Freeform 4">
            <a:extLst>
              <a:ext uri="{FF2B5EF4-FFF2-40B4-BE49-F238E27FC236}">
                <a16:creationId xmlns:a16="http://schemas.microsoft.com/office/drawing/2014/main" id="{F0A65620-62E7-BFEA-15BF-B4B90835EC79}"/>
              </a:ext>
            </a:extLst>
          </p:cNvPr>
          <p:cNvSpPr>
            <a:spLocks noChangeAspect="1"/>
          </p:cNvSpPr>
          <p:nvPr userDrawn="1"/>
        </p:nvSpPr>
        <p:spPr>
          <a:xfrm>
            <a:off x="10430832" y="-1532732"/>
            <a:ext cx="3338513" cy="3338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4">
            <a:extLst>
              <a:ext uri="{FF2B5EF4-FFF2-40B4-BE49-F238E27FC236}">
                <a16:creationId xmlns:a16="http://schemas.microsoft.com/office/drawing/2014/main" id="{E71C2AF7-5D66-2D6B-5433-3C82EC36BA61}"/>
              </a:ext>
            </a:extLst>
          </p:cNvPr>
          <p:cNvSpPr>
            <a:spLocks noChangeAspect="1"/>
          </p:cNvSpPr>
          <p:nvPr userDrawn="1"/>
        </p:nvSpPr>
        <p:spPr>
          <a:xfrm>
            <a:off x="-1735221" y="5241925"/>
            <a:ext cx="3232150" cy="3232150"/>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extLst>
      <p:ext uri="{BB962C8B-B14F-4D97-AF65-F5344CB8AC3E}">
        <p14:creationId xmlns:p14="http://schemas.microsoft.com/office/powerpoint/2010/main" val="3246588503"/>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04C4F-5CE2-F596-B704-8BC1A99CF0AE}"/>
              </a:ext>
            </a:extLst>
          </p:cNvPr>
          <p:cNvSpPr>
            <a:spLocks noGrp="1"/>
          </p:cNvSpPr>
          <p:nvPr>
            <p:ph type="title"/>
          </p:nvPr>
        </p:nvSpPr>
        <p:spPr>
          <a:xfrm>
            <a:off x="831850" y="1709738"/>
            <a:ext cx="10515600" cy="2852737"/>
          </a:xfrm>
        </p:spPr>
        <p:txBody>
          <a:bodyPr anchor="b"/>
          <a:lstStyle>
            <a:lvl1pPr>
              <a:defRPr sz="6000">
                <a:latin typeface="Avenir Next LT Pro" panose="020B0504020202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09A805F2-E9EF-7EE3-F9AF-1BF316D3838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latin typeface="Avenir Next LT Pro" panose="020B050402020202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74FCE1-D52E-C90A-0B29-E190FFC63388}"/>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6/13/2025</a:t>
            </a:fld>
            <a:endParaRPr lang="en-US"/>
          </a:p>
        </p:txBody>
      </p:sp>
      <p:sp>
        <p:nvSpPr>
          <p:cNvPr id="5" name="Footer Placeholder 4">
            <a:extLst>
              <a:ext uri="{FF2B5EF4-FFF2-40B4-BE49-F238E27FC236}">
                <a16:creationId xmlns:a16="http://schemas.microsoft.com/office/drawing/2014/main" id="{D0EAFEEC-B9A4-F399-3DB1-9502C50DF393}"/>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id="{66B53228-A44A-3BA9-8B1E-029E3EBC316A}"/>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2306127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6ED3F-0930-1E11-105F-018E1E230DB0}"/>
              </a:ext>
            </a:extLst>
          </p:cNvPr>
          <p:cNvSpPr>
            <a:spLocks noGrp="1"/>
          </p:cNvSpPr>
          <p:nvPr>
            <p:ph type="title"/>
          </p:nvPr>
        </p:nvSpPr>
        <p:spPr/>
        <p:txBody>
          <a:bodyPr/>
          <a:lstStyle>
            <a:lvl1pPr>
              <a:defRPr>
                <a:latin typeface="Avenir Next LT Pro" panose="020B05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0B57D5DC-998C-2E79-1588-634C1FAA7111}"/>
              </a:ext>
            </a:extLst>
          </p:cNvPr>
          <p:cNvSpPr>
            <a:spLocks noGrp="1"/>
          </p:cNvSpPr>
          <p:nvPr>
            <p:ph sz="half" idx="1"/>
          </p:nvPr>
        </p:nvSpPr>
        <p:spPr>
          <a:xfrm>
            <a:off x="838200" y="1825625"/>
            <a:ext cx="5181600" cy="4351338"/>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41256F-C4C0-A776-9422-36169FFFF594}"/>
              </a:ext>
            </a:extLst>
          </p:cNvPr>
          <p:cNvSpPr>
            <a:spLocks noGrp="1"/>
          </p:cNvSpPr>
          <p:nvPr>
            <p:ph sz="half" idx="2"/>
          </p:nvPr>
        </p:nvSpPr>
        <p:spPr>
          <a:xfrm>
            <a:off x="6172200" y="1825625"/>
            <a:ext cx="5181600" cy="4351338"/>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EF7B14-24AE-F491-2401-4D60EBBBD1C6}"/>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6/13/2025</a:t>
            </a:fld>
            <a:endParaRPr lang="en-US"/>
          </a:p>
        </p:txBody>
      </p:sp>
      <p:sp>
        <p:nvSpPr>
          <p:cNvPr id="6" name="Footer Placeholder 5">
            <a:extLst>
              <a:ext uri="{FF2B5EF4-FFF2-40B4-BE49-F238E27FC236}">
                <a16:creationId xmlns:a16="http://schemas.microsoft.com/office/drawing/2014/main" id="{08182943-9998-C878-E4B4-BCCED4C2BE96}"/>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7" name="Slide Number Placeholder 6">
            <a:extLst>
              <a:ext uri="{FF2B5EF4-FFF2-40B4-BE49-F238E27FC236}">
                <a16:creationId xmlns:a16="http://schemas.microsoft.com/office/drawing/2014/main" id="{3ADA3298-91BC-89AC-906C-1C46FA1CEF88}"/>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2862922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1517-31BB-613A-3E31-DAC10B795578}"/>
              </a:ext>
            </a:extLst>
          </p:cNvPr>
          <p:cNvSpPr>
            <a:spLocks noGrp="1"/>
          </p:cNvSpPr>
          <p:nvPr>
            <p:ph type="title"/>
          </p:nvPr>
        </p:nvSpPr>
        <p:spPr>
          <a:xfrm>
            <a:off x="839788" y="365125"/>
            <a:ext cx="10515600" cy="1325563"/>
          </a:xfrm>
        </p:spPr>
        <p:txBody>
          <a:bodyPr/>
          <a:lstStyle>
            <a:lvl1pPr>
              <a:defRPr>
                <a:latin typeface="Avenir Next LT Pro" panose="020B05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46BAD3B4-9DFA-882D-A318-7D7647F6BEF4}"/>
              </a:ext>
            </a:extLst>
          </p:cNvPr>
          <p:cNvSpPr>
            <a:spLocks noGrp="1"/>
          </p:cNvSpPr>
          <p:nvPr>
            <p:ph type="body" idx="1"/>
          </p:nvPr>
        </p:nvSpPr>
        <p:spPr>
          <a:xfrm>
            <a:off x="839788" y="1681163"/>
            <a:ext cx="5157787" cy="823912"/>
          </a:xfrm>
        </p:spPr>
        <p:txBody>
          <a:bodyPr anchor="b"/>
          <a:lstStyle>
            <a:lvl1pPr marL="0" indent="0">
              <a:buNone/>
              <a:defRPr sz="2400" b="1">
                <a:latin typeface="Avenir Next LT Pro" panose="020B05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7F70C9-E5A1-FE1B-F835-BF6236330D42}"/>
              </a:ext>
            </a:extLst>
          </p:cNvPr>
          <p:cNvSpPr>
            <a:spLocks noGrp="1"/>
          </p:cNvSpPr>
          <p:nvPr>
            <p:ph sz="half" idx="2"/>
          </p:nvPr>
        </p:nvSpPr>
        <p:spPr>
          <a:xfrm>
            <a:off x="839788" y="2505075"/>
            <a:ext cx="5157787" cy="3684588"/>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318BA70-A437-CB99-AA0A-866B3AB9C309}"/>
              </a:ext>
            </a:extLst>
          </p:cNvPr>
          <p:cNvSpPr>
            <a:spLocks noGrp="1"/>
          </p:cNvSpPr>
          <p:nvPr>
            <p:ph type="body" sz="quarter" idx="3"/>
          </p:nvPr>
        </p:nvSpPr>
        <p:spPr>
          <a:xfrm>
            <a:off x="6172200" y="1681163"/>
            <a:ext cx="5183188" cy="823912"/>
          </a:xfrm>
        </p:spPr>
        <p:txBody>
          <a:bodyPr anchor="b"/>
          <a:lstStyle>
            <a:lvl1pPr marL="0" indent="0">
              <a:buNone/>
              <a:defRPr sz="2400" b="1">
                <a:latin typeface="Avenir Next LT Pro" panose="020B05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A188E9-0C5E-0458-2CD6-DD6ACB58BA72}"/>
              </a:ext>
            </a:extLst>
          </p:cNvPr>
          <p:cNvSpPr>
            <a:spLocks noGrp="1"/>
          </p:cNvSpPr>
          <p:nvPr>
            <p:ph sz="quarter" idx="4"/>
          </p:nvPr>
        </p:nvSpPr>
        <p:spPr>
          <a:xfrm>
            <a:off x="6172200" y="2505075"/>
            <a:ext cx="5183188" cy="3684588"/>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0A7B3B-188E-0ADB-53F1-D7B30016B52F}"/>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6/13/2025</a:t>
            </a:fld>
            <a:endParaRPr lang="en-US"/>
          </a:p>
        </p:txBody>
      </p:sp>
      <p:sp>
        <p:nvSpPr>
          <p:cNvPr id="8" name="Footer Placeholder 7">
            <a:extLst>
              <a:ext uri="{FF2B5EF4-FFF2-40B4-BE49-F238E27FC236}">
                <a16:creationId xmlns:a16="http://schemas.microsoft.com/office/drawing/2014/main" id="{B0DC9109-8BDB-E50A-250A-16F854B4744D}"/>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9" name="Slide Number Placeholder 8">
            <a:extLst>
              <a:ext uri="{FF2B5EF4-FFF2-40B4-BE49-F238E27FC236}">
                <a16:creationId xmlns:a16="http://schemas.microsoft.com/office/drawing/2014/main" id="{DE682CD4-A4B4-5176-51C8-AC9AB6BA0328}"/>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957147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A6CAB-6735-D8DA-E51C-6F1B41B50DFA}"/>
              </a:ext>
            </a:extLst>
          </p:cNvPr>
          <p:cNvSpPr>
            <a:spLocks noGrp="1"/>
          </p:cNvSpPr>
          <p:nvPr>
            <p:ph type="title"/>
          </p:nvPr>
        </p:nvSpPr>
        <p:spPr/>
        <p:txBody>
          <a:bodyPr/>
          <a:lstStyle>
            <a:lvl1pPr>
              <a:defRPr>
                <a:latin typeface="Avenir Next LT Pro" panose="020B050402020202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396F9BF9-284C-718F-61DE-EEC4D2B35E7F}"/>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6/13/2025</a:t>
            </a:fld>
            <a:endParaRPr lang="en-US"/>
          </a:p>
        </p:txBody>
      </p:sp>
      <p:sp>
        <p:nvSpPr>
          <p:cNvPr id="4" name="Footer Placeholder 3">
            <a:extLst>
              <a:ext uri="{FF2B5EF4-FFF2-40B4-BE49-F238E27FC236}">
                <a16:creationId xmlns:a16="http://schemas.microsoft.com/office/drawing/2014/main" id="{3E15246E-FFA6-CA76-EBB4-409F2AA2DF1F}"/>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5" name="Slide Number Placeholder 4">
            <a:extLst>
              <a:ext uri="{FF2B5EF4-FFF2-40B4-BE49-F238E27FC236}">
                <a16:creationId xmlns:a16="http://schemas.microsoft.com/office/drawing/2014/main" id="{80AC4B7D-9465-CCCF-1B11-39C7BA2E60DC}"/>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388677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38094-4ACA-EB65-2BF7-460FC00799EA}"/>
              </a:ext>
            </a:extLst>
          </p:cNvPr>
          <p:cNvSpPr>
            <a:spLocks noGrp="1"/>
          </p:cNvSpPr>
          <p:nvPr>
            <p:ph type="dt" sz="half" idx="10"/>
          </p:nvPr>
        </p:nvSpPr>
        <p:spPr/>
        <p:txBody>
          <a:bodyPr/>
          <a:lstStyle/>
          <a:p>
            <a:fld id="{88D5127B-6F5C-4D64-B08E-1D0E86344681}" type="datetimeFigureOut">
              <a:rPr lang="en-US" smtClean="0"/>
              <a:t>6/13/2025</a:t>
            </a:fld>
            <a:endParaRPr lang="en-US"/>
          </a:p>
        </p:txBody>
      </p:sp>
      <p:sp>
        <p:nvSpPr>
          <p:cNvPr id="3" name="Footer Placeholder 2">
            <a:extLst>
              <a:ext uri="{FF2B5EF4-FFF2-40B4-BE49-F238E27FC236}">
                <a16:creationId xmlns:a16="http://schemas.microsoft.com/office/drawing/2014/main" id="{F2A848DA-FAA5-B552-EB11-D653640E57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4D2ECE-8943-DF24-E3AB-4D7A0926D892}"/>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2685593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87B6-3700-E968-6597-8D15BF5BB1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06F2F6-7E54-FDA8-B099-7E40E64C32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0F5B0E-FECC-2691-F446-D2B846A3DA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ED3703-EBDB-6C49-93CF-F062050759AF}"/>
              </a:ext>
            </a:extLst>
          </p:cNvPr>
          <p:cNvSpPr>
            <a:spLocks noGrp="1"/>
          </p:cNvSpPr>
          <p:nvPr>
            <p:ph type="dt" sz="half" idx="10"/>
          </p:nvPr>
        </p:nvSpPr>
        <p:spPr/>
        <p:txBody>
          <a:bodyPr/>
          <a:lstStyle/>
          <a:p>
            <a:fld id="{88D5127B-6F5C-4D64-B08E-1D0E86344681}" type="datetimeFigureOut">
              <a:rPr lang="en-US" smtClean="0"/>
              <a:t>6/13/2025</a:t>
            </a:fld>
            <a:endParaRPr lang="en-US"/>
          </a:p>
        </p:txBody>
      </p:sp>
      <p:sp>
        <p:nvSpPr>
          <p:cNvPr id="6" name="Footer Placeholder 5">
            <a:extLst>
              <a:ext uri="{FF2B5EF4-FFF2-40B4-BE49-F238E27FC236}">
                <a16:creationId xmlns:a16="http://schemas.microsoft.com/office/drawing/2014/main" id="{458E3D5C-9986-28B2-9971-DDB83DF513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322AA-73AD-DB0D-F294-8A978E507DF3}"/>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1343305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6F853-6307-5EAF-2F32-E18D916B89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D00F05A-8546-E774-0940-8CEF51980F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587DD2F-8B66-E5A6-A2D6-CEAB48C3ED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Avenir Next LT Pro" panose="020B0504020202020204" pitchFamily="34" charset="0"/>
              </a:defRPr>
            </a:lvl1pPr>
          </a:lstStyle>
          <a:p>
            <a:fld id="{88D5127B-6F5C-4D64-B08E-1D0E86344681}" type="datetimeFigureOut">
              <a:rPr lang="en-US" smtClean="0"/>
              <a:pPr/>
              <a:t>6/13/2025</a:t>
            </a:fld>
            <a:endParaRPr lang="en-US"/>
          </a:p>
        </p:txBody>
      </p:sp>
      <p:sp>
        <p:nvSpPr>
          <p:cNvPr id="5" name="Footer Placeholder 4">
            <a:extLst>
              <a:ext uri="{FF2B5EF4-FFF2-40B4-BE49-F238E27FC236}">
                <a16:creationId xmlns:a16="http://schemas.microsoft.com/office/drawing/2014/main" id="{7B13C403-6326-FD46-C9F6-4A259C81AE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id="{B2715AFA-B23C-EDF9-A9D1-7B38C06621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3276214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400" kern="1200">
          <a:solidFill>
            <a:schemeClr val="bg1"/>
          </a:solidFill>
          <a:latin typeface="Avenir Next LT Pro" panose="020B05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www.iarc.who.int/cancer-type/skin-cancer/" TargetMode="External"/><Relationship Id="rId2" Type="http://schemas.openxmlformats.org/officeDocument/2006/relationships/hyperlink" Target="https://www.mdpi.com/2227-9032/10/12/2481" TargetMode="External"/><Relationship Id="rId1" Type="http://schemas.openxmlformats.org/officeDocument/2006/relationships/slideLayout" Target="../slideLayouts/slideLayout3.xml"/><Relationship Id="rId5" Type="http://schemas.openxmlformats.org/officeDocument/2006/relationships/hyperlink" Target="https://www.ncbi.nlm.nih.gov/books/NBK441949/" TargetMode="External"/><Relationship Id="rId4" Type="http://schemas.openxmlformats.org/officeDocument/2006/relationships/hyperlink" Target="https://www.figma.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595030" y="2769969"/>
            <a:ext cx="7972101" cy="1286215"/>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US" sz="1200"/>
            </a:p>
          </p:txBody>
        </p:sp>
        <p:sp>
          <p:nvSpPr>
            <p:cNvPr id="4" name="TextBox 4"/>
            <p:cNvSpPr txBox="1"/>
            <p:nvPr/>
          </p:nvSpPr>
          <p:spPr>
            <a:xfrm>
              <a:off x="0" y="-28575"/>
              <a:ext cx="3149472" cy="536710"/>
            </a:xfrm>
            <a:prstGeom prst="rect">
              <a:avLst/>
            </a:prstGeom>
          </p:spPr>
          <p:txBody>
            <a:bodyPr lIns="33867" tIns="33867" rIns="33867" bIns="33867" rtlCol="0" anchor="ctr"/>
            <a:lstStyle/>
            <a:p>
              <a:pPr algn="ctr">
                <a:lnSpc>
                  <a:spcPts val="1727"/>
                </a:lnSpc>
              </a:pPr>
              <a:endParaRPr sz="1200"/>
            </a:p>
          </p:txBody>
        </p:sp>
      </p:grpSp>
      <p:sp>
        <p:nvSpPr>
          <p:cNvPr id="5" name="Freeform 5"/>
          <p:cNvSpPr/>
          <p:nvPr/>
        </p:nvSpPr>
        <p:spPr>
          <a:xfrm>
            <a:off x="7472638" y="-674098"/>
            <a:ext cx="1765167" cy="1765167"/>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p:cNvSpPr/>
          <p:nvPr/>
        </p:nvSpPr>
        <p:spPr>
          <a:xfrm>
            <a:off x="-196784" y="5753671"/>
            <a:ext cx="1765167" cy="1765167"/>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9" name="Group 9"/>
          <p:cNvGrpSpPr/>
          <p:nvPr/>
        </p:nvGrpSpPr>
        <p:grpSpPr>
          <a:xfrm>
            <a:off x="870252" y="1091069"/>
            <a:ext cx="6205715" cy="2800197"/>
            <a:chOff x="0" y="-9525"/>
            <a:chExt cx="12411430" cy="5600392"/>
          </a:xfrm>
        </p:grpSpPr>
        <p:sp>
          <p:nvSpPr>
            <p:cNvPr id="10" name="TextBox 10"/>
            <p:cNvSpPr txBox="1"/>
            <p:nvPr/>
          </p:nvSpPr>
          <p:spPr>
            <a:xfrm>
              <a:off x="0" y="-9525"/>
              <a:ext cx="10093670" cy="3077765"/>
            </a:xfrm>
            <a:prstGeom prst="rect">
              <a:avLst/>
            </a:prstGeom>
          </p:spPr>
          <p:txBody>
            <a:bodyPr lIns="0" tIns="0" rIns="0" bIns="0" rtlCol="0" anchor="t">
              <a:spAutoFit/>
            </a:bodyPr>
            <a:lstStyle/>
            <a:p>
              <a:pPr>
                <a:lnSpc>
                  <a:spcPts val="6009"/>
                </a:lnSpc>
              </a:pPr>
              <a:r>
                <a:rPr lang="en-US" sz="5008" b="1" dirty="0">
                  <a:solidFill>
                    <a:srgbClr val="FFFBFB"/>
                  </a:solidFill>
                  <a:latin typeface="Avenir Next LT Pro" panose="020B0504020202020204" pitchFamily="34" charset="0"/>
                </a:rPr>
                <a:t>SKIN CANCER DETECTION</a:t>
              </a:r>
            </a:p>
          </p:txBody>
        </p:sp>
        <p:sp>
          <p:nvSpPr>
            <p:cNvPr id="11" name="TextBox 11"/>
            <p:cNvSpPr txBox="1"/>
            <p:nvPr/>
          </p:nvSpPr>
          <p:spPr>
            <a:xfrm>
              <a:off x="0" y="3071332"/>
              <a:ext cx="12411430" cy="2519535"/>
            </a:xfrm>
            <a:prstGeom prst="rect">
              <a:avLst/>
            </a:prstGeom>
          </p:spPr>
          <p:txBody>
            <a:bodyPr wrap="square" lIns="0" tIns="0" rIns="0" bIns="0" rtlCol="0" anchor="t">
              <a:spAutoFit/>
            </a:bodyPr>
            <a:lstStyle/>
            <a:p>
              <a:pPr>
                <a:lnSpc>
                  <a:spcPts val="5053"/>
                </a:lnSpc>
              </a:pPr>
              <a:r>
                <a:rPr lang="en-US" sz="4211" b="1" dirty="0">
                  <a:solidFill>
                    <a:srgbClr val="56AEFF"/>
                  </a:solidFill>
                  <a:latin typeface="Avenir Next LT Pro" panose="020B0504020202020204" pitchFamily="34" charset="0"/>
                </a:rPr>
                <a:t>WITH MACHINE LEARNING</a:t>
              </a:r>
            </a:p>
            <a:p>
              <a:pPr>
                <a:lnSpc>
                  <a:spcPts val="5053"/>
                </a:lnSpc>
              </a:pPr>
              <a:r>
                <a:rPr lang="en-US" sz="4211" b="1" dirty="0">
                  <a:solidFill>
                    <a:srgbClr val="56AEFF"/>
                  </a:solidFill>
                  <a:latin typeface="Avenir Next LT Pro" panose="020B0504020202020204" pitchFamily="34" charset="0"/>
                </a:rPr>
                <a:t>(DERM GUARD)</a:t>
              </a:r>
            </a:p>
          </p:txBody>
        </p:sp>
      </p:grpSp>
      <p:sp>
        <p:nvSpPr>
          <p:cNvPr id="16" name="TextBox 15">
            <a:extLst>
              <a:ext uri="{FF2B5EF4-FFF2-40B4-BE49-F238E27FC236}">
                <a16:creationId xmlns:a16="http://schemas.microsoft.com/office/drawing/2014/main" id="{43F911DF-F415-C73A-B7F0-7F2B58D353F4}"/>
              </a:ext>
            </a:extLst>
          </p:cNvPr>
          <p:cNvSpPr txBox="1"/>
          <p:nvPr/>
        </p:nvSpPr>
        <p:spPr>
          <a:xfrm>
            <a:off x="949160" y="5153506"/>
            <a:ext cx="4895386" cy="1200329"/>
          </a:xfrm>
          <a:prstGeom prst="rect">
            <a:avLst/>
          </a:prstGeom>
          <a:noFill/>
        </p:spPr>
        <p:txBody>
          <a:bodyPr wrap="square" rtlCol="0">
            <a:spAutoFit/>
          </a:bodyPr>
          <a:lstStyle/>
          <a:p>
            <a:pPr algn="ctr"/>
            <a:r>
              <a:rPr lang="en-US" sz="2400" dirty="0">
                <a:solidFill>
                  <a:schemeClr val="bg1"/>
                </a:solidFill>
                <a:latin typeface="Avenir Next LT Pro" panose="020B0504020202020204" pitchFamily="34" charset="0"/>
              </a:rPr>
              <a:t>Under Supervision of:</a:t>
            </a:r>
          </a:p>
          <a:p>
            <a:pPr algn="ctr"/>
            <a:r>
              <a:rPr lang="en-US" sz="2400" dirty="0">
                <a:solidFill>
                  <a:schemeClr val="bg1"/>
                </a:solidFill>
                <a:latin typeface="Avenir Next LT Pro" panose="020B0504020202020204" pitchFamily="34" charset="0"/>
              </a:rPr>
              <a:t>Dr. </a:t>
            </a:r>
            <a:r>
              <a:rPr lang="en-US" sz="2400" dirty="0" err="1">
                <a:solidFill>
                  <a:schemeClr val="bg1"/>
                </a:solidFill>
                <a:latin typeface="Avenir Next LT Pro" panose="020B0504020202020204" pitchFamily="34" charset="0"/>
              </a:rPr>
              <a:t>Alaa</a:t>
            </a:r>
            <a:r>
              <a:rPr lang="en-US" sz="2400" dirty="0">
                <a:solidFill>
                  <a:schemeClr val="bg1"/>
                </a:solidFill>
                <a:latin typeface="Avenir Next LT Pro" panose="020B0504020202020204" pitchFamily="34" charset="0"/>
              </a:rPr>
              <a:t> </a:t>
            </a:r>
            <a:r>
              <a:rPr lang="en-US" sz="2400" dirty="0" err="1">
                <a:solidFill>
                  <a:schemeClr val="bg1"/>
                </a:solidFill>
                <a:latin typeface="Avenir Next LT Pro" panose="020B0504020202020204" pitchFamily="34" charset="0"/>
              </a:rPr>
              <a:t>Zaki</a:t>
            </a:r>
            <a:endParaRPr lang="en-US" sz="2400" dirty="0">
              <a:solidFill>
                <a:schemeClr val="bg1"/>
              </a:solidFill>
              <a:latin typeface="Avenir Next LT Pro" panose="020B0504020202020204" pitchFamily="34" charset="0"/>
            </a:endParaRPr>
          </a:p>
          <a:p>
            <a:pPr algn="ctr"/>
            <a:r>
              <a:rPr lang="en-US" sz="2400" dirty="0">
                <a:solidFill>
                  <a:schemeClr val="bg1"/>
                </a:solidFill>
                <a:latin typeface="Avenir Next LT Pro" panose="020B0504020202020204" pitchFamily="34" charset="0"/>
              </a:rPr>
              <a:t>Eng. Rehab </a:t>
            </a:r>
            <a:r>
              <a:rPr lang="en-US" sz="2400" dirty="0" err="1">
                <a:solidFill>
                  <a:schemeClr val="bg1"/>
                </a:solidFill>
                <a:latin typeface="Avenir Next LT Pro" panose="020B0504020202020204" pitchFamily="34" charset="0"/>
              </a:rPr>
              <a:t>Galal</a:t>
            </a:r>
            <a:endParaRPr lang="en-US" sz="2400" dirty="0">
              <a:solidFill>
                <a:schemeClr val="bg1"/>
              </a:solidFill>
              <a:latin typeface="Avenir Next LT Pro" panose="020B0504020202020204" pitchFamily="34" charset="0"/>
            </a:endParaRPr>
          </a:p>
        </p:txBody>
      </p:sp>
      <p:pic>
        <p:nvPicPr>
          <p:cNvPr id="6" name="Picture 5"/>
          <p:cNvPicPr>
            <a:picLocks noChangeAspect="1"/>
          </p:cNvPicPr>
          <p:nvPr/>
        </p:nvPicPr>
        <p:blipFill>
          <a:blip r:embed="rId4"/>
          <a:stretch>
            <a:fillRect/>
          </a:stretch>
        </p:blipFill>
        <p:spPr>
          <a:xfrm>
            <a:off x="7148296" y="1483758"/>
            <a:ext cx="4129303" cy="41293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1752-57F8-6946-9AE4-2FEB1A9891FC}"/>
              </a:ext>
            </a:extLst>
          </p:cNvPr>
          <p:cNvSpPr>
            <a:spLocks noGrp="1"/>
          </p:cNvSpPr>
          <p:nvPr>
            <p:ph type="title"/>
          </p:nvPr>
        </p:nvSpPr>
        <p:spPr/>
        <p:txBody>
          <a:bodyPr>
            <a:normAutofit fontScale="90000"/>
          </a:bodyPr>
          <a:lstStyle/>
          <a:p>
            <a:r>
              <a:rPr lang="en-US" dirty="0"/>
              <a:t>Solution: Machine Learning</a:t>
            </a:r>
            <a:br>
              <a:rPr lang="en-US" dirty="0"/>
            </a:br>
            <a:r>
              <a:rPr lang="en-US" dirty="0"/>
              <a:t>for Skin Cancer Diagnosis</a:t>
            </a:r>
          </a:p>
        </p:txBody>
      </p:sp>
      <p:sp>
        <p:nvSpPr>
          <p:cNvPr id="3" name="Content Placeholder 2">
            <a:extLst>
              <a:ext uri="{FF2B5EF4-FFF2-40B4-BE49-F238E27FC236}">
                <a16:creationId xmlns:a16="http://schemas.microsoft.com/office/drawing/2014/main" id="{3DD80DB6-3410-F74F-EE01-BE20B376E8EE}"/>
              </a:ext>
            </a:extLst>
          </p:cNvPr>
          <p:cNvSpPr>
            <a:spLocks noGrp="1"/>
          </p:cNvSpPr>
          <p:nvPr>
            <p:ph idx="1"/>
          </p:nvPr>
        </p:nvSpPr>
        <p:spPr/>
        <p:txBody>
          <a:bodyPr>
            <a:normAutofit/>
          </a:bodyPr>
          <a:lstStyle/>
          <a:p>
            <a:pPr marL="0" indent="0" algn="ctr">
              <a:buNone/>
            </a:pPr>
            <a:r>
              <a:rPr lang="en-US" sz="2400" b="1" i="0" dirty="0">
                <a:effectLst/>
              </a:rPr>
              <a:t> Faster Diagnosis</a:t>
            </a:r>
            <a:r>
              <a:rPr lang="en-US" sz="2400" b="0" i="0" dirty="0">
                <a:effectLst/>
              </a:rPr>
              <a:t>: Machine learning expedites the skin cancer diagnostic process.</a:t>
            </a:r>
          </a:p>
          <a:p>
            <a:pPr marL="0" indent="0" algn="ctr">
              <a:buNone/>
            </a:pPr>
            <a:r>
              <a:rPr lang="en-US" sz="2400" b="1" i="0" dirty="0">
                <a:effectLst/>
              </a:rPr>
              <a:t> Enhanced Accuracy</a:t>
            </a:r>
            <a:r>
              <a:rPr lang="en-US" sz="2400" b="0" i="0" dirty="0">
                <a:effectLst/>
              </a:rPr>
              <a:t>: Advanced algorithms analyze large and diverse datasets, improving diagnostic accuracy by identifying subtle patterns that may elude human observation</a:t>
            </a:r>
          </a:p>
          <a:p>
            <a:pPr marL="0" indent="0" algn="ctr">
              <a:buNone/>
            </a:pPr>
            <a:r>
              <a:rPr lang="en-US" sz="2400" b="1" dirty="0"/>
              <a:t>Improving Access to </a:t>
            </a:r>
            <a:r>
              <a:rPr lang="en-US" sz="2400" b="1" i="0" dirty="0">
                <a:effectLst/>
              </a:rPr>
              <a:t>Healthcare</a:t>
            </a:r>
            <a:r>
              <a:rPr lang="en-US" sz="2400" b="0" i="0" dirty="0">
                <a:effectLst/>
              </a:rPr>
              <a:t>: integration of machine learning tools in skin cancer detection promotes healthcare accessibility by empowering professionals, even in resource-limited settings, to access advanced diagnostic capabilities.</a:t>
            </a:r>
          </a:p>
        </p:txBody>
      </p:sp>
    </p:spTree>
    <p:extLst>
      <p:ext uri="{BB962C8B-B14F-4D97-AF65-F5344CB8AC3E}">
        <p14:creationId xmlns:p14="http://schemas.microsoft.com/office/powerpoint/2010/main" val="3096392352"/>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6221-5C7D-DF6A-898A-DA77071B6529}"/>
              </a:ext>
            </a:extLst>
          </p:cNvPr>
          <p:cNvSpPr>
            <a:spLocks noGrp="1"/>
          </p:cNvSpPr>
          <p:nvPr>
            <p:ph type="ctrTitle"/>
          </p:nvPr>
        </p:nvSpPr>
        <p:spPr/>
        <p:txBody>
          <a:bodyPr/>
          <a:lstStyle/>
          <a:p>
            <a:r>
              <a:rPr lang="en-US" dirty="0"/>
              <a:t>Machine Learning Methodology</a:t>
            </a:r>
          </a:p>
        </p:txBody>
      </p:sp>
    </p:spTree>
    <p:extLst>
      <p:ext uri="{BB962C8B-B14F-4D97-AF65-F5344CB8AC3E}">
        <p14:creationId xmlns:p14="http://schemas.microsoft.com/office/powerpoint/2010/main" val="987713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EBEE-B7C0-DD0C-EA6A-F2AFAF47AF13}"/>
              </a:ext>
            </a:extLst>
          </p:cNvPr>
          <p:cNvSpPr>
            <a:spLocks noGrp="1"/>
          </p:cNvSpPr>
          <p:nvPr>
            <p:ph type="title"/>
          </p:nvPr>
        </p:nvSpPr>
        <p:spPr/>
        <p:txBody>
          <a:bodyPr/>
          <a:lstStyle/>
          <a:p>
            <a:r>
              <a:rPr lang="en-US" dirty="0"/>
              <a:t>Models</a:t>
            </a:r>
          </a:p>
        </p:txBody>
      </p:sp>
      <p:sp>
        <p:nvSpPr>
          <p:cNvPr id="3" name="Content Placeholder 2">
            <a:extLst>
              <a:ext uri="{FF2B5EF4-FFF2-40B4-BE49-F238E27FC236}">
                <a16:creationId xmlns:a16="http://schemas.microsoft.com/office/drawing/2014/main" id="{83E83004-756E-02B0-5487-0E0E3518438B}"/>
              </a:ext>
            </a:extLst>
          </p:cNvPr>
          <p:cNvSpPr>
            <a:spLocks noGrp="1"/>
          </p:cNvSpPr>
          <p:nvPr>
            <p:ph idx="1"/>
          </p:nvPr>
        </p:nvSpPr>
        <p:spPr>
          <a:xfrm>
            <a:off x="271604" y="1997278"/>
            <a:ext cx="4272139" cy="3070021"/>
          </a:xfrm>
        </p:spPr>
        <p:txBody>
          <a:bodyPr>
            <a:noAutofit/>
          </a:bodyPr>
          <a:lstStyle/>
          <a:p>
            <a:pPr marL="0" indent="0" algn="ctr">
              <a:lnSpc>
                <a:spcPct val="100000"/>
              </a:lnSpc>
              <a:buNone/>
            </a:pPr>
            <a:r>
              <a:rPr lang="en-US" sz="2400" b="1" dirty="0"/>
              <a:t>Model-1</a:t>
            </a:r>
          </a:p>
          <a:p>
            <a:pPr marL="0" indent="0" algn="ctr">
              <a:lnSpc>
                <a:spcPct val="100000"/>
              </a:lnSpc>
              <a:buNone/>
            </a:pPr>
            <a:endParaRPr lang="en-US" sz="1100" b="1" dirty="0"/>
          </a:p>
          <a:p>
            <a:pPr marL="0" indent="0">
              <a:lnSpc>
                <a:spcPct val="100000"/>
              </a:lnSpc>
              <a:buNone/>
            </a:pPr>
            <a:r>
              <a:rPr lang="en-US" sz="1800" b="1" dirty="0"/>
              <a:t>Dataset</a:t>
            </a:r>
          </a:p>
          <a:p>
            <a:pPr marL="0" indent="0" algn="ctr">
              <a:lnSpc>
                <a:spcPct val="100000"/>
              </a:lnSpc>
              <a:buNone/>
            </a:pPr>
            <a:r>
              <a:rPr lang="en-US" sz="1800" dirty="0"/>
              <a:t>HAM10000, a collection of dermascope skin lesion images. Contains 7 disease classes and about 10000 images.</a:t>
            </a:r>
          </a:p>
          <a:p>
            <a:pPr marL="0" indent="0" algn="ctr">
              <a:lnSpc>
                <a:spcPct val="100000"/>
              </a:lnSpc>
              <a:buNone/>
            </a:pPr>
            <a:r>
              <a:rPr lang="en-US" sz="1800" dirty="0"/>
              <a:t>Architecture </a:t>
            </a:r>
          </a:p>
          <a:p>
            <a:pPr marL="0" indent="0" algn="ctr">
              <a:lnSpc>
                <a:spcPct val="100000"/>
              </a:lnSpc>
              <a:buNone/>
            </a:pPr>
            <a:r>
              <a:rPr lang="en-US" sz="1800" dirty="0"/>
              <a:t>Basic CNN model.</a:t>
            </a:r>
          </a:p>
          <a:p>
            <a:pPr marL="0" indent="0" algn="ctr">
              <a:lnSpc>
                <a:spcPct val="100000"/>
              </a:lnSpc>
              <a:buNone/>
            </a:pPr>
            <a:r>
              <a:rPr lang="en-US" sz="1800" dirty="0"/>
              <a:t>                                     </a:t>
            </a:r>
          </a:p>
        </p:txBody>
      </p:sp>
      <p:sp>
        <p:nvSpPr>
          <p:cNvPr id="4" name="Content Placeholder 2">
            <a:extLst>
              <a:ext uri="{FF2B5EF4-FFF2-40B4-BE49-F238E27FC236}">
                <a16:creationId xmlns:a16="http://schemas.microsoft.com/office/drawing/2014/main" id="{83E83004-756E-02B0-5487-0E0E3518438B}"/>
              </a:ext>
            </a:extLst>
          </p:cNvPr>
          <p:cNvSpPr txBox="1">
            <a:spLocks/>
          </p:cNvSpPr>
          <p:nvPr/>
        </p:nvSpPr>
        <p:spPr>
          <a:xfrm>
            <a:off x="4021157" y="1508125"/>
            <a:ext cx="43957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dirty="0"/>
          </a:p>
        </p:txBody>
      </p:sp>
      <p:sp>
        <p:nvSpPr>
          <p:cNvPr id="5" name="Content Placeholder 2">
            <a:extLst>
              <a:ext uri="{FF2B5EF4-FFF2-40B4-BE49-F238E27FC236}">
                <a16:creationId xmlns:a16="http://schemas.microsoft.com/office/drawing/2014/main" id="{83E83004-756E-02B0-5487-0E0E3518438B}"/>
              </a:ext>
            </a:extLst>
          </p:cNvPr>
          <p:cNvSpPr txBox="1">
            <a:spLocks/>
          </p:cNvSpPr>
          <p:nvPr/>
        </p:nvSpPr>
        <p:spPr>
          <a:xfrm>
            <a:off x="8582141" y="1508125"/>
            <a:ext cx="3278436" cy="31099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dirty="0"/>
          </a:p>
        </p:txBody>
      </p:sp>
      <p:sp>
        <p:nvSpPr>
          <p:cNvPr id="6" name="Content Placeholder 2">
            <a:extLst>
              <a:ext uri="{FF2B5EF4-FFF2-40B4-BE49-F238E27FC236}">
                <a16:creationId xmlns:a16="http://schemas.microsoft.com/office/drawing/2014/main" id="{8152B60C-B5B4-1EA5-4C69-A0F402350365}"/>
              </a:ext>
            </a:extLst>
          </p:cNvPr>
          <p:cNvSpPr txBox="1">
            <a:spLocks/>
          </p:cNvSpPr>
          <p:nvPr/>
        </p:nvSpPr>
        <p:spPr>
          <a:xfrm>
            <a:off x="7649182" y="1997278"/>
            <a:ext cx="3873144" cy="32668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t>Model-2</a:t>
            </a:r>
          </a:p>
          <a:p>
            <a:pPr marL="0" indent="0" algn="ctr">
              <a:buFont typeface="Arial" panose="020B0604020202020204" pitchFamily="34" charset="0"/>
              <a:buNone/>
            </a:pPr>
            <a:endParaRPr lang="en-US" sz="1100" b="1" dirty="0"/>
          </a:p>
          <a:p>
            <a:pPr marL="0" indent="0">
              <a:lnSpc>
                <a:spcPct val="100000"/>
              </a:lnSpc>
              <a:buNone/>
            </a:pPr>
            <a:r>
              <a:rPr lang="en-US" sz="1800" b="1" dirty="0"/>
              <a:t>Dataset</a:t>
            </a:r>
          </a:p>
          <a:p>
            <a:pPr marL="0" indent="0" algn="ctr">
              <a:lnSpc>
                <a:spcPct val="100000"/>
              </a:lnSpc>
              <a:buNone/>
            </a:pPr>
            <a:r>
              <a:rPr lang="en-US" sz="1800" dirty="0"/>
              <a:t>HAM10000, a collection of dermascope skin lesion images. Contains 7 disease classes and about 10000 images.</a:t>
            </a:r>
          </a:p>
          <a:p>
            <a:pPr marL="0" indent="0">
              <a:lnSpc>
                <a:spcPct val="100000"/>
              </a:lnSpc>
              <a:buNone/>
            </a:pPr>
            <a:r>
              <a:rPr lang="en-US" sz="1800" b="1" dirty="0"/>
              <a:t>Architecture</a:t>
            </a:r>
          </a:p>
          <a:p>
            <a:pPr marL="0" indent="0" algn="ctr">
              <a:lnSpc>
                <a:spcPct val="100000"/>
              </a:lnSpc>
              <a:buNone/>
            </a:pPr>
            <a:r>
              <a:rPr lang="en-US" sz="1800" dirty="0"/>
              <a:t>Pre-trained </a:t>
            </a:r>
            <a:r>
              <a:rPr lang="en-US" sz="1800" dirty="0" err="1"/>
              <a:t>ResNet</a:t>
            </a:r>
            <a:r>
              <a:rPr lang="en-US" sz="1800" dirty="0"/>
              <a:t> Model, and a transfer learning approach. </a:t>
            </a:r>
          </a:p>
        </p:txBody>
      </p:sp>
      <p:sp>
        <p:nvSpPr>
          <p:cNvPr id="7" name="Content Placeholder 2">
            <a:extLst>
              <a:ext uri="{FF2B5EF4-FFF2-40B4-BE49-F238E27FC236}">
                <a16:creationId xmlns:a16="http://schemas.microsoft.com/office/drawing/2014/main" id="{DC30D5FF-89A5-D090-9440-88B48B36C26B}"/>
              </a:ext>
            </a:extLst>
          </p:cNvPr>
          <p:cNvSpPr txBox="1">
            <a:spLocks/>
          </p:cNvSpPr>
          <p:nvPr/>
        </p:nvSpPr>
        <p:spPr>
          <a:xfrm>
            <a:off x="8330217" y="1997279"/>
            <a:ext cx="3645665" cy="31099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US" sz="1800" dirty="0"/>
          </a:p>
        </p:txBody>
      </p:sp>
      <p:cxnSp>
        <p:nvCxnSpPr>
          <p:cNvPr id="9" name="Straight Connector 8">
            <a:extLst>
              <a:ext uri="{FF2B5EF4-FFF2-40B4-BE49-F238E27FC236}">
                <a16:creationId xmlns:a16="http://schemas.microsoft.com/office/drawing/2014/main" id="{014AC508-ACE2-1017-D02F-2CC2CC73ECC1}"/>
              </a:ext>
            </a:extLst>
          </p:cNvPr>
          <p:cNvCxnSpPr>
            <a:cxnSpLocks/>
          </p:cNvCxnSpPr>
          <p:nvPr/>
        </p:nvCxnSpPr>
        <p:spPr>
          <a:xfrm>
            <a:off x="5903182" y="2538639"/>
            <a:ext cx="0" cy="377587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3946836"/>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2.1 Modeling Strategy</a:t>
            </a:r>
            <a:br>
              <a:rPr lang="en-US" dirty="0"/>
            </a:br>
            <a:endParaRPr lang="en-US" dirty="0"/>
          </a:p>
        </p:txBody>
      </p:sp>
      <p:sp>
        <p:nvSpPr>
          <p:cNvPr id="3" name="Content Placeholder 2"/>
          <p:cNvSpPr>
            <a:spLocks noGrp="1"/>
          </p:cNvSpPr>
          <p:nvPr>
            <p:ph idx="1"/>
          </p:nvPr>
        </p:nvSpPr>
        <p:spPr>
          <a:xfrm>
            <a:off x="237563" y="1771835"/>
            <a:ext cx="5930155" cy="4879975"/>
          </a:xfrm>
        </p:spPr>
        <p:txBody>
          <a:bodyPr>
            <a:normAutofit/>
          </a:bodyPr>
          <a:lstStyle/>
          <a:p>
            <a:pPr marL="0" indent="0">
              <a:buNone/>
            </a:pPr>
            <a:r>
              <a:rPr lang="en-US" sz="3600" dirty="0"/>
              <a:t>We used a chain of One deep learning models.</a:t>
            </a:r>
          </a:p>
          <a:p>
            <a:pPr marL="0" indent="0" algn="ctr">
              <a:buNone/>
            </a:pPr>
            <a:endParaRPr lang="en-US" b="1" dirty="0"/>
          </a:p>
          <a:p>
            <a:pPr marL="0" indent="0" algn="ctr">
              <a:buNone/>
            </a:pPr>
            <a:endParaRPr lang="en-US" b="1" dirty="0"/>
          </a:p>
          <a:p>
            <a:pPr marL="0" indent="0" algn="ctr">
              <a:buNone/>
            </a:pPr>
            <a:r>
              <a:rPr lang="en-US" b="1" dirty="0"/>
              <a:t>Model (CNN)-</a:t>
            </a:r>
            <a:r>
              <a:rPr lang="en-US" dirty="0"/>
              <a:t>:</a:t>
            </a:r>
            <a:r>
              <a:rPr lang="en-US" b="1" dirty="0"/>
              <a:t> </a:t>
            </a:r>
            <a:r>
              <a:rPr lang="en-US" dirty="0"/>
              <a:t>Deals with images coming from a dermascope.</a:t>
            </a:r>
          </a:p>
          <a:p>
            <a:endParaRPr lang="en-US" dirty="0"/>
          </a:p>
        </p:txBody>
      </p:sp>
      <p:pic>
        <p:nvPicPr>
          <p:cNvPr id="6" name="Picture 5"/>
          <p:cNvPicPr>
            <a:picLocks noChangeAspect="1"/>
          </p:cNvPicPr>
          <p:nvPr/>
        </p:nvPicPr>
        <p:blipFill>
          <a:blip r:embed="rId2"/>
          <a:stretch>
            <a:fillRect/>
          </a:stretch>
        </p:blipFill>
        <p:spPr>
          <a:xfrm>
            <a:off x="6322994" y="1285671"/>
            <a:ext cx="3956647" cy="5236918"/>
          </a:xfrm>
          <a:prstGeom prst="rect">
            <a:avLst/>
          </a:prstGeom>
        </p:spPr>
      </p:pic>
      <p:sp>
        <p:nvSpPr>
          <p:cNvPr id="5" name="Rectangle 4"/>
          <p:cNvSpPr/>
          <p:nvPr/>
        </p:nvSpPr>
        <p:spPr>
          <a:xfrm>
            <a:off x="7351060" y="3496236"/>
            <a:ext cx="1730188" cy="643869"/>
          </a:xfrm>
          <a:prstGeom prst="rect">
            <a:avLst/>
          </a:prstGeom>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solidFill>
                  <a:schemeClr val="bg1"/>
                </a:solidFill>
              </a:rPr>
              <a:t>Dermascope image model</a:t>
            </a:r>
          </a:p>
        </p:txBody>
      </p:sp>
      <p:sp useBgFill="1">
        <p:nvSpPr>
          <p:cNvPr id="4" name="Rectangle 3"/>
          <p:cNvSpPr/>
          <p:nvPr/>
        </p:nvSpPr>
        <p:spPr>
          <a:xfrm>
            <a:off x="9215718" y="2428671"/>
            <a:ext cx="878541" cy="1623376"/>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7" name="Rectangle 6"/>
          <p:cNvSpPr/>
          <p:nvPr/>
        </p:nvSpPr>
        <p:spPr>
          <a:xfrm>
            <a:off x="8560106" y="2575967"/>
            <a:ext cx="782198" cy="6119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14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F5E3-AA80-F186-F606-C482F1AA76E5}"/>
              </a:ext>
            </a:extLst>
          </p:cNvPr>
          <p:cNvSpPr>
            <a:spLocks noGrp="1"/>
          </p:cNvSpPr>
          <p:nvPr>
            <p:ph type="title"/>
          </p:nvPr>
        </p:nvSpPr>
        <p:spPr/>
        <p:txBody>
          <a:bodyPr/>
          <a:lstStyle/>
          <a:p>
            <a:r>
              <a:rPr lang="en-US" dirty="0"/>
              <a:t>Tools and Libraries</a:t>
            </a:r>
          </a:p>
        </p:txBody>
      </p:sp>
      <p:grpSp>
        <p:nvGrpSpPr>
          <p:cNvPr id="4" name="Group 3">
            <a:extLst>
              <a:ext uri="{FF2B5EF4-FFF2-40B4-BE49-F238E27FC236}">
                <a16:creationId xmlns:a16="http://schemas.microsoft.com/office/drawing/2014/main" id="{CD1F2211-0607-FFE9-0A4A-7559E080F4E8}"/>
              </a:ext>
            </a:extLst>
          </p:cNvPr>
          <p:cNvGrpSpPr/>
          <p:nvPr/>
        </p:nvGrpSpPr>
        <p:grpSpPr>
          <a:xfrm>
            <a:off x="2151579" y="2040836"/>
            <a:ext cx="7888842" cy="3557378"/>
            <a:chOff x="1725365" y="2571788"/>
            <a:chExt cx="7888842" cy="3557378"/>
          </a:xfrm>
        </p:grpSpPr>
        <p:graphicFrame>
          <p:nvGraphicFramePr>
            <p:cNvPr id="10" name="Diagram 9">
              <a:extLst>
                <a:ext uri="{FF2B5EF4-FFF2-40B4-BE49-F238E27FC236}">
                  <a16:creationId xmlns:a16="http://schemas.microsoft.com/office/drawing/2014/main" id="{7F512893-0DEB-B726-7CFB-2DEDB121674A}"/>
                </a:ext>
              </a:extLst>
            </p:cNvPr>
            <p:cNvGraphicFramePr/>
            <p:nvPr>
              <p:extLst>
                <p:ext uri="{D42A27DB-BD31-4B8C-83A1-F6EECF244321}">
                  <p14:modId xmlns:p14="http://schemas.microsoft.com/office/powerpoint/2010/main" val="1628604871"/>
                </p:ext>
              </p:extLst>
            </p:nvPr>
          </p:nvGraphicFramePr>
          <p:xfrm>
            <a:off x="1725365" y="2581294"/>
            <a:ext cx="4794785" cy="3547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a:extLst>
                <a:ext uri="{FF2B5EF4-FFF2-40B4-BE49-F238E27FC236}">
                  <a16:creationId xmlns:a16="http://schemas.microsoft.com/office/drawing/2014/main" id="{2EA7F55F-50E7-7196-F1F8-EBFAAF2C1C60}"/>
                </a:ext>
              </a:extLst>
            </p:cNvPr>
            <p:cNvGraphicFramePr/>
            <p:nvPr>
              <p:extLst>
                <p:ext uri="{D42A27DB-BD31-4B8C-83A1-F6EECF244321}">
                  <p14:modId xmlns:p14="http://schemas.microsoft.com/office/powerpoint/2010/main" val="3638108144"/>
                </p:ext>
              </p:extLst>
            </p:nvPr>
          </p:nvGraphicFramePr>
          <p:xfrm>
            <a:off x="4819422" y="2571788"/>
            <a:ext cx="4794785" cy="35478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Tree>
    <p:extLst>
      <p:ext uri="{BB962C8B-B14F-4D97-AF65-F5344CB8AC3E}">
        <p14:creationId xmlns:p14="http://schemas.microsoft.com/office/powerpoint/2010/main" val="242175328"/>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Training Pipeline</a:t>
            </a:r>
          </a:p>
        </p:txBody>
      </p:sp>
      <p:pic>
        <p:nvPicPr>
          <p:cNvPr id="5" name="Content Placeholder 4"/>
          <p:cNvPicPr>
            <a:picLocks noGrp="1" noChangeAspect="1"/>
          </p:cNvPicPr>
          <p:nvPr>
            <p:ph idx="1"/>
          </p:nvPr>
        </p:nvPicPr>
        <p:blipFill>
          <a:blip r:embed="rId2"/>
          <a:stretch>
            <a:fillRect/>
          </a:stretch>
        </p:blipFill>
        <p:spPr>
          <a:xfrm>
            <a:off x="1939680" y="1825625"/>
            <a:ext cx="8312640" cy="4351338"/>
          </a:xfrm>
          <a:prstGeom prst="rect">
            <a:avLst/>
          </a:prstGeom>
        </p:spPr>
      </p:pic>
    </p:spTree>
    <p:extLst>
      <p:ext uri="{BB962C8B-B14F-4D97-AF65-F5344CB8AC3E}">
        <p14:creationId xmlns:p14="http://schemas.microsoft.com/office/powerpoint/2010/main" val="162626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 </a:t>
            </a:r>
          </a:p>
        </p:txBody>
      </p:sp>
      <p:sp>
        <p:nvSpPr>
          <p:cNvPr id="3" name="Content Placeholder 2"/>
          <p:cNvSpPr>
            <a:spLocks noGrp="1"/>
          </p:cNvSpPr>
          <p:nvPr>
            <p:ph idx="1"/>
          </p:nvPr>
        </p:nvSpPr>
        <p:spPr/>
        <p:txBody>
          <a:bodyPr>
            <a:normAutofit lnSpcReduction="10000"/>
          </a:bodyPr>
          <a:lstStyle/>
          <a:p>
            <a:r>
              <a:rPr lang="en-US" b="1" dirty="0"/>
              <a:t>1. Data Source</a:t>
            </a:r>
          </a:p>
          <a:p>
            <a:r>
              <a:rPr lang="en-US" dirty="0"/>
              <a:t>The dataset used is </a:t>
            </a:r>
            <a:r>
              <a:rPr lang="en-US" b="1" dirty="0"/>
              <a:t>HAM10000 (Human Against Machine with 10000 training images)</a:t>
            </a:r>
            <a:r>
              <a:rPr lang="en-US" dirty="0"/>
              <a:t>, a widely recognized and publicly available dataset for skin cancer classification.</a:t>
            </a:r>
          </a:p>
          <a:p>
            <a:pPr lvl="0"/>
            <a:r>
              <a:rPr lang="en-US" dirty="0"/>
              <a:t>Contains </a:t>
            </a:r>
            <a:r>
              <a:rPr lang="en-US" b="1" dirty="0"/>
              <a:t>10,015 dermoscopic images</a:t>
            </a:r>
            <a:r>
              <a:rPr lang="en-US" dirty="0"/>
              <a:t> of pigmented skin lesions.</a:t>
            </a:r>
          </a:p>
          <a:p>
            <a:pPr lvl="0"/>
            <a:r>
              <a:rPr lang="en-US" dirty="0"/>
              <a:t>Images come in different resolutions and aspect ratios.</a:t>
            </a:r>
          </a:p>
          <a:p>
            <a:pPr lvl="0"/>
            <a:r>
              <a:rPr lang="en-US" dirty="0"/>
              <a:t>All images are labeled and verified manually by certified dermatologists.</a:t>
            </a:r>
          </a:p>
          <a:p>
            <a:pPr lvl="0"/>
            <a:r>
              <a:rPr lang="en-US" dirty="0"/>
              <a:t>There are </a:t>
            </a:r>
            <a:r>
              <a:rPr lang="en-US" b="1" dirty="0"/>
              <a:t>7 classes</a:t>
            </a:r>
            <a:r>
              <a:rPr lang="en-US" dirty="0"/>
              <a:t> of skin diseases including Melanoma, Melanocytic nevi, etc.</a:t>
            </a:r>
          </a:p>
          <a:p>
            <a:endParaRPr lang="en-US" dirty="0"/>
          </a:p>
        </p:txBody>
      </p:sp>
    </p:spTree>
    <p:extLst>
      <p:ext uri="{BB962C8B-B14F-4D97-AF65-F5344CB8AC3E}">
        <p14:creationId xmlns:p14="http://schemas.microsoft.com/office/powerpoint/2010/main" val="4189806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a:t>
            </a:r>
          </a:p>
        </p:txBody>
      </p:sp>
      <p:sp>
        <p:nvSpPr>
          <p:cNvPr id="3" name="Content Placeholder 2"/>
          <p:cNvSpPr>
            <a:spLocks noGrp="1"/>
          </p:cNvSpPr>
          <p:nvPr>
            <p:ph idx="1"/>
          </p:nvPr>
        </p:nvSpPr>
        <p:spPr/>
        <p:txBody>
          <a:bodyPr>
            <a:normAutofit/>
          </a:bodyPr>
          <a:lstStyle/>
          <a:p>
            <a:r>
              <a:rPr lang="en-US" b="1" dirty="0"/>
              <a:t> 2. Data Collection</a:t>
            </a:r>
          </a:p>
          <a:p>
            <a:pPr lvl="0"/>
            <a:r>
              <a:rPr lang="en-US" dirty="0"/>
              <a:t>Data was collected from multiple reputable sources, including the </a:t>
            </a:r>
            <a:r>
              <a:rPr lang="en-US" b="1" dirty="0"/>
              <a:t>ISIC Archive</a:t>
            </a:r>
            <a:r>
              <a:rPr lang="en-US" dirty="0"/>
              <a:t>.</a:t>
            </a:r>
          </a:p>
          <a:p>
            <a:pPr lvl="0"/>
            <a:r>
              <a:rPr lang="en-US" dirty="0"/>
              <a:t>The dataset includes both </a:t>
            </a:r>
            <a:r>
              <a:rPr lang="en-US" b="1" dirty="0"/>
              <a:t>image files (.jpg)</a:t>
            </a:r>
            <a:r>
              <a:rPr lang="en-US" dirty="0"/>
              <a:t> and a </a:t>
            </a:r>
            <a:r>
              <a:rPr lang="en-US" b="1" dirty="0"/>
              <a:t>metadata CSV file</a:t>
            </a:r>
            <a:r>
              <a:rPr lang="en-US" dirty="0"/>
              <a:t>, which provides:</a:t>
            </a:r>
          </a:p>
          <a:p>
            <a:pPr lvl="1"/>
            <a:r>
              <a:rPr lang="en-US" dirty="0"/>
              <a:t>Diagnosis (lesion type)</a:t>
            </a:r>
          </a:p>
          <a:p>
            <a:pPr lvl="1"/>
            <a:r>
              <a:rPr lang="en-US" dirty="0"/>
              <a:t>Patient info (age, sex)</a:t>
            </a:r>
          </a:p>
          <a:p>
            <a:pPr lvl="1"/>
            <a:r>
              <a:rPr lang="en-US" dirty="0"/>
              <a:t>Location on the body</a:t>
            </a:r>
          </a:p>
          <a:p>
            <a:endParaRPr lang="en-US" dirty="0"/>
          </a:p>
        </p:txBody>
      </p:sp>
    </p:spTree>
    <p:extLst>
      <p:ext uri="{BB962C8B-B14F-4D97-AF65-F5344CB8AC3E}">
        <p14:creationId xmlns:p14="http://schemas.microsoft.com/office/powerpoint/2010/main" val="2120056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classes</a:t>
            </a:r>
          </a:p>
        </p:txBody>
      </p:sp>
      <p:pic>
        <p:nvPicPr>
          <p:cNvPr id="4" name="Content Placeholder 3"/>
          <p:cNvPicPr>
            <a:picLocks noGrp="1" noChangeAspect="1"/>
          </p:cNvPicPr>
          <p:nvPr>
            <p:ph idx="1"/>
          </p:nvPr>
        </p:nvPicPr>
        <p:blipFill>
          <a:blip r:embed="rId2"/>
          <a:stretch>
            <a:fillRect/>
          </a:stretch>
        </p:blipFill>
        <p:spPr>
          <a:xfrm>
            <a:off x="1452281" y="2107220"/>
            <a:ext cx="8471647" cy="4349283"/>
          </a:xfrm>
          <a:prstGeom prst="rect">
            <a:avLst/>
          </a:prstGeom>
        </p:spPr>
      </p:pic>
    </p:spTree>
    <p:extLst>
      <p:ext uri="{BB962C8B-B14F-4D97-AF65-F5344CB8AC3E}">
        <p14:creationId xmlns:p14="http://schemas.microsoft.com/office/powerpoint/2010/main" val="701430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057E0-4FBA-FB81-7BCA-34B1D38B1F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6D1A4D-5D2E-50B4-FEAE-FDD287263DA1}"/>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47A2EBE9-BD48-6275-ACED-73F28303FC99}"/>
              </a:ext>
            </a:extLst>
          </p:cNvPr>
          <p:cNvSpPr>
            <a:spLocks noGrp="1"/>
          </p:cNvSpPr>
          <p:nvPr>
            <p:ph idx="1"/>
          </p:nvPr>
        </p:nvSpPr>
        <p:spPr>
          <a:xfrm>
            <a:off x="838199" y="1508125"/>
            <a:ext cx="4780403" cy="904569"/>
          </a:xfrm>
        </p:spPr>
        <p:txBody>
          <a:bodyPr>
            <a:normAutofit fontScale="92500"/>
          </a:bodyPr>
          <a:lstStyle/>
          <a:p>
            <a:pPr marL="457200" lvl="1" indent="0">
              <a:buNone/>
            </a:pPr>
            <a:r>
              <a:rPr lang="en-US" dirty="0"/>
              <a:t>We used python and matplotlib to analyze the HAM1000 dataset.</a:t>
            </a:r>
            <a:endParaRPr lang="ar-EG" dirty="0"/>
          </a:p>
          <a:p>
            <a:pPr lvl="1"/>
            <a:endParaRPr lang="en-US" dirty="0"/>
          </a:p>
        </p:txBody>
      </p:sp>
      <p:pic>
        <p:nvPicPr>
          <p:cNvPr id="7" name="Picture 6" descr="A graph of a person with blue squares&#10;&#10;Description automatically generated with medium confidence">
            <a:extLst>
              <a:ext uri="{FF2B5EF4-FFF2-40B4-BE49-F238E27FC236}">
                <a16:creationId xmlns:a16="http://schemas.microsoft.com/office/drawing/2014/main" id="{4A421EB5-867F-75B8-956D-8B8A97A40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381" y="1425118"/>
            <a:ext cx="5984179" cy="2560320"/>
          </a:xfrm>
          <a:prstGeom prst="rect">
            <a:avLst/>
          </a:prstGeom>
        </p:spPr>
      </p:pic>
      <p:sp>
        <p:nvSpPr>
          <p:cNvPr id="4" name="Content Placeholder 2">
            <a:extLst>
              <a:ext uri="{FF2B5EF4-FFF2-40B4-BE49-F238E27FC236}">
                <a16:creationId xmlns:a16="http://schemas.microsoft.com/office/drawing/2014/main" id="{0325288D-FD4F-85D8-F525-52EF511438C0}"/>
              </a:ext>
            </a:extLst>
          </p:cNvPr>
          <p:cNvSpPr txBox="1">
            <a:spLocks/>
          </p:cNvSpPr>
          <p:nvPr/>
        </p:nvSpPr>
        <p:spPr>
          <a:xfrm>
            <a:off x="838199" y="2412696"/>
            <a:ext cx="4677046" cy="3991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2200" dirty="0"/>
              <a:t>Melanocytic nevi is the dominant class in the dataset (67%). This could result in a bias in classification towards this type of skin lesion.</a:t>
            </a:r>
          </a:p>
          <a:p>
            <a:pPr marL="457200" lvl="1" indent="0" algn="ctr">
              <a:buNone/>
            </a:pPr>
            <a:endParaRPr lang="en-US" sz="2200" dirty="0"/>
          </a:p>
          <a:p>
            <a:pPr marL="457200" lvl="1" indent="0" algn="ctr">
              <a:buNone/>
            </a:pPr>
            <a:r>
              <a:rPr lang="en-US" sz="2200" dirty="0"/>
              <a:t>The samples are predominantly from patients within 40 - 55 years old. Probably because skin cancer is more common in older people.</a:t>
            </a:r>
          </a:p>
          <a:p>
            <a:pPr lvl="1"/>
            <a:endParaRPr lang="en-US" sz="2200" dirty="0"/>
          </a:p>
          <a:p>
            <a:pPr lvl="1"/>
            <a:endParaRPr lang="en-US" sz="2200" dirty="0"/>
          </a:p>
        </p:txBody>
      </p:sp>
      <p:pic>
        <p:nvPicPr>
          <p:cNvPr id="9" name="Picture 2">
            <a:extLst>
              <a:ext uri="{FF2B5EF4-FFF2-40B4-BE49-F238E27FC236}">
                <a16:creationId xmlns:a16="http://schemas.microsoft.com/office/drawing/2014/main" id="{47709BE6-934A-4F3E-1187-B568B7E1CB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380" y="4129759"/>
            <a:ext cx="5984180"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036740"/>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Members</a:t>
            </a:r>
          </a:p>
        </p:txBody>
      </p:sp>
      <p:sp>
        <p:nvSpPr>
          <p:cNvPr id="3" name="Content Placeholder 2"/>
          <p:cNvSpPr>
            <a:spLocks noGrp="1"/>
          </p:cNvSpPr>
          <p:nvPr>
            <p:ph idx="1"/>
          </p:nvPr>
        </p:nvSpPr>
        <p:spPr>
          <a:xfrm>
            <a:off x="838200" y="1825624"/>
            <a:ext cx="10950388" cy="4799293"/>
          </a:xfrm>
        </p:spPr>
        <p:txBody>
          <a:bodyPr/>
          <a:lstStyle/>
          <a:p>
            <a:r>
              <a:rPr lang="en-US" dirty="0"/>
              <a:t>Karim Mohsen Mahmoud                        2102010</a:t>
            </a:r>
          </a:p>
          <a:p>
            <a:r>
              <a:rPr lang="en-US" dirty="0"/>
              <a:t>Ziad AbdelWahab Abdelgayed              2101899</a:t>
            </a:r>
          </a:p>
          <a:p>
            <a:r>
              <a:rPr lang="en-US" dirty="0"/>
              <a:t>Sayed Mohamed Badawy                        2101935</a:t>
            </a:r>
          </a:p>
          <a:p>
            <a:r>
              <a:rPr lang="en-US" dirty="0"/>
              <a:t>Abdalla Yahiya </a:t>
            </a:r>
            <a:r>
              <a:rPr lang="en-US" dirty="0" err="1"/>
              <a:t>Atalaa</a:t>
            </a:r>
            <a:r>
              <a:rPr lang="en-US" dirty="0"/>
              <a:t>                               2001514</a:t>
            </a:r>
          </a:p>
          <a:p>
            <a:r>
              <a:rPr lang="en-US" dirty="0"/>
              <a:t>Mahmoud Mohamed Mahdy                  2102068</a:t>
            </a:r>
          </a:p>
          <a:p>
            <a:r>
              <a:rPr lang="en-US" dirty="0"/>
              <a:t>Hosam Ramadan Abdalla                        2101891</a:t>
            </a:r>
          </a:p>
          <a:p>
            <a:r>
              <a:rPr lang="en-US" dirty="0"/>
              <a:t>Mohamed Salah Darwish                         2102045</a:t>
            </a:r>
          </a:p>
          <a:p>
            <a:pPr marL="0" indent="0">
              <a:buNone/>
            </a:pPr>
            <a:endParaRPr lang="en-US" dirty="0"/>
          </a:p>
        </p:txBody>
      </p:sp>
    </p:spTree>
    <p:extLst>
      <p:ext uri="{BB962C8B-B14F-4D97-AF65-F5344CB8AC3E}">
        <p14:creationId xmlns:p14="http://schemas.microsoft.com/office/powerpoint/2010/main" val="2100615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694" y="183776"/>
            <a:ext cx="10515600" cy="1143000"/>
          </a:xfrm>
        </p:spPr>
        <p:txBody>
          <a:bodyPr/>
          <a:lstStyle/>
          <a:p>
            <a:r>
              <a:rPr lang="en-US" dirty="0"/>
              <a:t>Data exploration</a:t>
            </a:r>
          </a:p>
        </p:txBody>
      </p:sp>
      <p:sp>
        <p:nvSpPr>
          <p:cNvPr id="3" name="Content Placeholder 2"/>
          <p:cNvSpPr>
            <a:spLocks noGrp="1"/>
          </p:cNvSpPr>
          <p:nvPr>
            <p:ph idx="1"/>
          </p:nvPr>
        </p:nvSpPr>
        <p:spPr>
          <a:xfrm>
            <a:off x="358588" y="1326776"/>
            <a:ext cx="10995212" cy="4850187"/>
          </a:xfrm>
        </p:spPr>
        <p:txBody>
          <a:bodyPr>
            <a:normAutofit lnSpcReduction="10000"/>
          </a:bodyPr>
          <a:lstStyle/>
          <a:p>
            <a:pPr marL="0" indent="0">
              <a:buNone/>
            </a:pPr>
            <a:r>
              <a:rPr lang="en-US" dirty="0"/>
              <a:t>There’s a 55/45 split between genders. </a:t>
            </a:r>
          </a:p>
          <a:p>
            <a:pPr marL="0" indent="0">
              <a:buNone/>
            </a:pPr>
            <a:r>
              <a:rPr lang="en-US" dirty="0"/>
              <a:t>This matches industry established </a:t>
            </a:r>
          </a:p>
          <a:p>
            <a:pPr marL="0" indent="0">
              <a:buNone/>
            </a:pPr>
            <a:r>
              <a:rPr lang="en-US" dirty="0"/>
              <a:t>Distribution.</a:t>
            </a:r>
          </a:p>
          <a:p>
            <a:endParaRPr lang="en-US" dirty="0"/>
          </a:p>
          <a:p>
            <a:r>
              <a:rPr lang="en-US" dirty="0"/>
              <a:t>There is a 60/40 split in the Malignant </a:t>
            </a:r>
          </a:p>
          <a:p>
            <a:pPr marL="0" indent="0">
              <a:buNone/>
            </a:pPr>
            <a:r>
              <a:rPr lang="en-US" dirty="0"/>
              <a:t>population for males and females due to </a:t>
            </a:r>
          </a:p>
          <a:p>
            <a:pPr marL="0" indent="0">
              <a:buNone/>
            </a:pPr>
            <a:r>
              <a:rPr lang="en-US" dirty="0"/>
              <a:t>the fact that under 50, melanoma occurs </a:t>
            </a:r>
          </a:p>
          <a:p>
            <a:pPr marL="0" indent="0">
              <a:buNone/>
            </a:pPr>
            <a:r>
              <a:rPr lang="en-US" dirty="0"/>
              <a:t>more frequently in women, while above </a:t>
            </a:r>
          </a:p>
          <a:p>
            <a:pPr marL="0" indent="0">
              <a:buNone/>
            </a:pPr>
            <a:r>
              <a:rPr lang="en-US" dirty="0"/>
              <a:t>50, occurs more often in men and increasingly </a:t>
            </a:r>
          </a:p>
          <a:p>
            <a:pPr marL="0" indent="0">
              <a:buNone/>
            </a:pPr>
            <a:r>
              <a:rPr lang="en-US" dirty="0"/>
              <a:t>so moving into 80</a:t>
            </a:r>
          </a:p>
          <a:p>
            <a:endParaRPr lang="en-US" dirty="0"/>
          </a:p>
        </p:txBody>
      </p:sp>
      <p:pic>
        <p:nvPicPr>
          <p:cNvPr id="6" name="Picture 5"/>
          <p:cNvPicPr>
            <a:picLocks noChangeAspect="1"/>
          </p:cNvPicPr>
          <p:nvPr/>
        </p:nvPicPr>
        <p:blipFill>
          <a:blip r:embed="rId2"/>
          <a:stretch>
            <a:fillRect/>
          </a:stretch>
        </p:blipFill>
        <p:spPr>
          <a:xfrm>
            <a:off x="7205382" y="1091338"/>
            <a:ext cx="4022912" cy="2756876"/>
          </a:xfrm>
          <a:prstGeom prst="rect">
            <a:avLst/>
          </a:prstGeom>
        </p:spPr>
      </p:pic>
      <p:pic>
        <p:nvPicPr>
          <p:cNvPr id="7" name="Picture 6"/>
          <p:cNvPicPr>
            <a:picLocks noChangeAspect="1"/>
          </p:cNvPicPr>
          <p:nvPr/>
        </p:nvPicPr>
        <p:blipFill>
          <a:blip r:embed="rId3"/>
          <a:stretch>
            <a:fillRect/>
          </a:stretch>
        </p:blipFill>
        <p:spPr>
          <a:xfrm>
            <a:off x="7421096" y="4431121"/>
            <a:ext cx="4421281" cy="1677765"/>
          </a:xfrm>
          <a:prstGeom prst="rect">
            <a:avLst/>
          </a:prstGeom>
        </p:spPr>
      </p:pic>
    </p:spTree>
    <p:extLst>
      <p:ext uri="{BB962C8B-B14F-4D97-AF65-F5344CB8AC3E}">
        <p14:creationId xmlns:p14="http://schemas.microsoft.com/office/powerpoint/2010/main" val="1302648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F5E3-AA80-F186-F606-C482F1AA76E5}"/>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C67D2B8B-D5B6-A1BB-50E4-490954F841C3}"/>
              </a:ext>
            </a:extLst>
          </p:cNvPr>
          <p:cNvSpPr>
            <a:spLocks noGrp="1"/>
          </p:cNvSpPr>
          <p:nvPr>
            <p:ph idx="1"/>
          </p:nvPr>
        </p:nvSpPr>
        <p:spPr>
          <a:xfrm>
            <a:off x="838200" y="1825625"/>
            <a:ext cx="10515600" cy="898525"/>
          </a:xfrm>
        </p:spPr>
        <p:txBody>
          <a:bodyPr/>
          <a:lstStyle/>
          <a:p>
            <a:pPr marL="0" indent="0">
              <a:buNone/>
            </a:pPr>
            <a:r>
              <a:rPr lang="en-US" sz="2200" dirty="0"/>
              <a:t>Because of the imbalance in the dataset, we oversampled the minority classes so they’re equal in size.</a:t>
            </a:r>
          </a:p>
          <a:p>
            <a:pPr marL="0" indent="0">
              <a:buNone/>
            </a:pPr>
            <a:endParaRPr lang="en-US" dirty="0"/>
          </a:p>
        </p:txBody>
      </p:sp>
      <p:sp>
        <p:nvSpPr>
          <p:cNvPr id="6" name="Content Placeholder 2">
            <a:extLst>
              <a:ext uri="{FF2B5EF4-FFF2-40B4-BE49-F238E27FC236}">
                <a16:creationId xmlns:a16="http://schemas.microsoft.com/office/drawing/2014/main" id="{A51C0C76-4342-775F-0F1D-F0F7CA61054B}"/>
              </a:ext>
            </a:extLst>
          </p:cNvPr>
          <p:cNvSpPr txBox="1">
            <a:spLocks/>
          </p:cNvSpPr>
          <p:nvPr/>
        </p:nvSpPr>
        <p:spPr>
          <a:xfrm>
            <a:off x="1160929" y="2724150"/>
            <a:ext cx="11031071" cy="3838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t>Steps</a:t>
            </a:r>
          </a:p>
          <a:p>
            <a:pPr marL="457200" indent="-457200">
              <a:buFont typeface="+mj-lt"/>
              <a:buAutoNum type="arabicPeriod"/>
            </a:pPr>
            <a:r>
              <a:rPr lang="en-US" sz="1800" dirty="0"/>
              <a:t>Splitting the data into train, validation, and test data</a:t>
            </a:r>
          </a:p>
          <a:p>
            <a:pPr lvl="1"/>
            <a:r>
              <a:rPr lang="en-US" b="1" dirty="0"/>
              <a:t>64%</a:t>
            </a:r>
            <a:r>
              <a:rPr lang="en-US" dirty="0"/>
              <a:t> Training</a:t>
            </a:r>
          </a:p>
          <a:p>
            <a:pPr lvl="1"/>
            <a:r>
              <a:rPr lang="en-US" dirty="0"/>
              <a:t>16% Validation</a:t>
            </a:r>
          </a:p>
          <a:p>
            <a:pPr lvl="1"/>
            <a:r>
              <a:rPr lang="en-US" b="1" dirty="0"/>
              <a:t>20%</a:t>
            </a:r>
            <a:r>
              <a:rPr lang="en-US" dirty="0"/>
              <a:t> Test</a:t>
            </a:r>
            <a:endParaRPr lang="en-US" sz="1800" dirty="0"/>
          </a:p>
          <a:p>
            <a:pPr marL="457200" indent="-457200">
              <a:buFont typeface="+mj-lt"/>
              <a:buAutoNum type="arabicPeriod"/>
            </a:pPr>
            <a:r>
              <a:rPr lang="en-US" sz="1800" dirty="0"/>
              <a:t>Resizing images to 28 x 28</a:t>
            </a:r>
          </a:p>
          <a:p>
            <a:pPr marL="0" indent="0">
              <a:buNone/>
            </a:pPr>
            <a:r>
              <a:rPr lang="en-US" sz="2200" dirty="0"/>
              <a:t>Original images in the datasets are of a large size. For instance, The images in the HAM10000 dataset are of dimension (450 x 600 x 3). This will have a huge computational time while training. Therefore we resize the images to be of size (28 x 28 x 3) for all of the datasets used.</a:t>
            </a:r>
            <a:endParaRPr lang="ar-EG" sz="2200" dirty="0"/>
          </a:p>
        </p:txBody>
      </p:sp>
    </p:spTree>
    <p:extLst>
      <p:ext uri="{BB962C8B-B14F-4D97-AF65-F5344CB8AC3E}">
        <p14:creationId xmlns:p14="http://schemas.microsoft.com/office/powerpoint/2010/main" val="650249832"/>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5831"/>
            <a:ext cx="10515600" cy="1325563"/>
          </a:xfrm>
        </p:spPr>
        <p:txBody>
          <a:bodyPr/>
          <a:lstStyle/>
          <a:p>
            <a:pPr algn="ctr"/>
            <a:r>
              <a:rPr lang="en-US" dirty="0"/>
              <a:t>Data pre processing</a:t>
            </a:r>
          </a:p>
        </p:txBody>
      </p:sp>
      <p:sp>
        <p:nvSpPr>
          <p:cNvPr id="3" name="Content Placeholder 2"/>
          <p:cNvSpPr>
            <a:spLocks noGrp="1"/>
          </p:cNvSpPr>
          <p:nvPr>
            <p:ph idx="4294967295"/>
          </p:nvPr>
        </p:nvSpPr>
        <p:spPr>
          <a:xfrm>
            <a:off x="251619" y="1511394"/>
            <a:ext cx="11743157" cy="5230065"/>
          </a:xfrm>
        </p:spPr>
        <p:txBody>
          <a:bodyPr>
            <a:normAutofit/>
          </a:bodyPr>
          <a:lstStyle/>
          <a:p>
            <a:pPr marL="0" indent="0">
              <a:buNone/>
            </a:pPr>
            <a:r>
              <a:rPr lang="en-US" dirty="0"/>
              <a:t>3. Data Oversampling : </a:t>
            </a:r>
          </a:p>
          <a:p>
            <a:pPr marL="0" indent="0">
              <a:buNone/>
            </a:pPr>
            <a:r>
              <a:rPr lang="en-US" dirty="0"/>
              <a:t>Deep neural networks perform better with large amounts of data with a distribution that matches the test data. First, we use data Oversampling to deal with the class imbalance in the datasets. This is done by making multiple copies of the images in the minority classes so that in the end, all classes contain an equal number of images. </a:t>
            </a:r>
          </a:p>
          <a:p>
            <a:pPr marL="0" indent="0">
              <a:buNone/>
            </a:pPr>
            <a:endParaRPr lang="en-US" dirty="0"/>
          </a:p>
          <a:p>
            <a:pPr marL="0" indent="0">
              <a:buNone/>
            </a:pPr>
            <a:r>
              <a:rPr lang="en-US" dirty="0"/>
              <a:t>4.Data augmentation:  aims to create images that depict the features of its class in every possible angle, such that, at whatever angle the image may be taken, our trained model can predict it with more precision. We use a data augmentation layer at the beginning of all our models. </a:t>
            </a:r>
            <a:endParaRPr lang="en-US" sz="4400" dirty="0"/>
          </a:p>
          <a:p>
            <a:pPr marL="0" indent="0">
              <a:buNone/>
            </a:pPr>
            <a:endParaRPr lang="en-US" sz="4400" dirty="0"/>
          </a:p>
        </p:txBody>
      </p:sp>
    </p:spTree>
    <p:extLst>
      <p:ext uri="{BB962C8B-B14F-4D97-AF65-F5344CB8AC3E}">
        <p14:creationId xmlns:p14="http://schemas.microsoft.com/office/powerpoint/2010/main" val="3760570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Different techniques used for this are: </a:t>
            </a:r>
          </a:p>
        </p:txBody>
      </p:sp>
      <p:sp>
        <p:nvSpPr>
          <p:cNvPr id="3" name="Content Placeholder 2"/>
          <p:cNvSpPr>
            <a:spLocks noGrp="1"/>
          </p:cNvSpPr>
          <p:nvPr>
            <p:ph idx="1"/>
          </p:nvPr>
        </p:nvSpPr>
        <p:spPr/>
        <p:txBody>
          <a:bodyPr/>
          <a:lstStyle/>
          <a:p>
            <a:pPr marL="0" lvl="0" indent="0">
              <a:buNone/>
            </a:pPr>
            <a:r>
              <a:rPr lang="en-US" dirty="0"/>
              <a:t>1. Randomly rotate the images in the range from 0 to 180 degrees</a:t>
            </a:r>
          </a:p>
          <a:p>
            <a:pPr marL="0" lvl="0" indent="0">
              <a:buNone/>
            </a:pPr>
            <a:r>
              <a:rPr lang="en-US" dirty="0"/>
              <a:t>2. Randomly zoom images</a:t>
            </a:r>
          </a:p>
          <a:p>
            <a:pPr marL="0" lvl="0" indent="0">
              <a:buNone/>
            </a:pPr>
            <a:r>
              <a:rPr lang="en-US" dirty="0"/>
              <a:t>3. Randomly flip images horizontally</a:t>
            </a:r>
          </a:p>
          <a:p>
            <a:pPr marL="0" lvl="0" indent="0">
              <a:buNone/>
            </a:pPr>
            <a:r>
              <a:rPr lang="en-US" dirty="0"/>
              <a:t>4. Randomly flip images vertically</a:t>
            </a:r>
          </a:p>
          <a:p>
            <a:pPr marL="0" lvl="0" indent="0">
              <a:buNone/>
            </a:pPr>
            <a:r>
              <a:rPr lang="en-US" dirty="0"/>
              <a:t>5. Randomly shift the images horizontally</a:t>
            </a:r>
          </a:p>
          <a:p>
            <a:pPr marL="0" lvl="0" indent="0">
              <a:buNone/>
            </a:pPr>
            <a:r>
              <a:rPr lang="en-US" dirty="0"/>
              <a:t>6. Randomly shift the images vertically</a:t>
            </a:r>
          </a:p>
        </p:txBody>
      </p:sp>
      <p:pic>
        <p:nvPicPr>
          <p:cNvPr id="5" name="Picture 4"/>
          <p:cNvPicPr>
            <a:picLocks noChangeAspect="1"/>
          </p:cNvPicPr>
          <p:nvPr/>
        </p:nvPicPr>
        <p:blipFill>
          <a:blip r:embed="rId2"/>
          <a:stretch>
            <a:fillRect/>
          </a:stretch>
        </p:blipFill>
        <p:spPr>
          <a:xfrm>
            <a:off x="7462982" y="2353296"/>
            <a:ext cx="4139543" cy="2700762"/>
          </a:xfrm>
          <a:prstGeom prst="rect">
            <a:avLst/>
          </a:prstGeom>
        </p:spPr>
      </p:pic>
      <p:pic>
        <p:nvPicPr>
          <p:cNvPr id="6" name="Picture 5"/>
          <p:cNvPicPr>
            <a:picLocks noChangeAspect="1"/>
          </p:cNvPicPr>
          <p:nvPr/>
        </p:nvPicPr>
        <p:blipFill>
          <a:blip r:embed="rId3"/>
          <a:stretch>
            <a:fillRect/>
          </a:stretch>
        </p:blipFill>
        <p:spPr>
          <a:xfrm>
            <a:off x="4327712" y="5054058"/>
            <a:ext cx="2530288" cy="2510924"/>
          </a:xfrm>
          <a:prstGeom prst="rect">
            <a:avLst/>
          </a:prstGeom>
        </p:spPr>
      </p:pic>
    </p:spTree>
    <p:extLst>
      <p:ext uri="{BB962C8B-B14F-4D97-AF65-F5344CB8AC3E}">
        <p14:creationId xmlns:p14="http://schemas.microsoft.com/office/powerpoint/2010/main" val="882091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Limitation of previous work </a:t>
            </a:r>
          </a:p>
        </p:txBody>
      </p:sp>
      <p:sp>
        <p:nvSpPr>
          <p:cNvPr id="3" name="Content Placeholder 2"/>
          <p:cNvSpPr>
            <a:spLocks noGrp="1"/>
          </p:cNvSpPr>
          <p:nvPr>
            <p:ph idx="1"/>
          </p:nvPr>
        </p:nvSpPr>
        <p:spPr>
          <a:xfrm>
            <a:off x="215153" y="1721224"/>
            <a:ext cx="11138647" cy="4455739"/>
          </a:xfrm>
        </p:spPr>
        <p:txBody>
          <a:bodyPr/>
          <a:lstStyle/>
          <a:p>
            <a:pPr marL="0" indent="0">
              <a:buNone/>
            </a:pPr>
            <a:endParaRPr lang="en-US" dirty="0"/>
          </a:p>
          <a:p>
            <a:pPr marL="0" indent="0">
              <a:buNone/>
            </a:pPr>
            <a:r>
              <a:rPr lang="en-US" dirty="0"/>
              <a:t>                                        Data set imbalance</a:t>
            </a:r>
          </a:p>
          <a:p>
            <a:pPr marL="0" indent="0">
              <a:buNone/>
            </a:pPr>
            <a:endParaRPr lang="ar-EG" dirty="0"/>
          </a:p>
          <a:p>
            <a:pPr marL="0" indent="0">
              <a:buNone/>
            </a:pPr>
            <a:r>
              <a:rPr lang="ar-EG" dirty="0"/>
              <a:t> </a:t>
            </a:r>
            <a:r>
              <a:rPr lang="en-US" dirty="0"/>
              <a:t>                                                Low quality images</a:t>
            </a:r>
          </a:p>
          <a:p>
            <a:pPr marL="0" indent="0">
              <a:buNone/>
            </a:pPr>
            <a:endParaRPr lang="en-US" dirty="0"/>
          </a:p>
          <a:p>
            <a:pPr marL="0" indent="0">
              <a:buNone/>
            </a:pPr>
            <a:r>
              <a:rPr lang="ar-EG" dirty="0"/>
              <a:t> </a:t>
            </a:r>
            <a:r>
              <a:rPr lang="en-US" dirty="0"/>
              <a:t>                                                   Similarities between types of cancer</a:t>
            </a:r>
          </a:p>
          <a:p>
            <a:endParaRPr lang="en-US" dirty="0"/>
          </a:p>
        </p:txBody>
      </p:sp>
      <p:pic>
        <p:nvPicPr>
          <p:cNvPr id="4" name="Picture 3"/>
          <p:cNvPicPr>
            <a:picLocks noChangeAspect="1"/>
          </p:cNvPicPr>
          <p:nvPr/>
        </p:nvPicPr>
        <p:blipFill>
          <a:blip r:embed="rId2"/>
          <a:stretch>
            <a:fillRect/>
          </a:stretch>
        </p:blipFill>
        <p:spPr>
          <a:xfrm>
            <a:off x="399770" y="1810871"/>
            <a:ext cx="3102208" cy="393466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57986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89877"/>
            <a:ext cx="10515600" cy="1143000"/>
          </a:xfrm>
        </p:spPr>
        <p:txBody>
          <a:bodyPr>
            <a:normAutofit fontScale="90000"/>
          </a:bodyPr>
          <a:lstStyle/>
          <a:p>
            <a:r>
              <a:rPr lang="en-US" b="1" dirty="0"/>
              <a:t> Model Training</a:t>
            </a:r>
            <a:br>
              <a:rPr lang="en-US" b="1" dirty="0"/>
            </a:br>
            <a:r>
              <a:rPr lang="en-US" dirty="0"/>
              <a:t>The model used is a </a:t>
            </a:r>
            <a:r>
              <a:rPr lang="en-US" b="1" dirty="0"/>
              <a:t>Convolutional Neural Network (CNN)</a:t>
            </a:r>
            <a:r>
              <a:rPr lang="en-US" dirty="0"/>
              <a:t>.</a:t>
            </a:r>
            <a:br>
              <a:rPr lang="en-US" dirty="0"/>
            </a:br>
            <a:r>
              <a:rPr lang="en-US" dirty="0"/>
              <a:t>All models were trained for 20 epochs.</a:t>
            </a:r>
            <a:br>
              <a:rPr lang="en-US" dirty="0"/>
            </a:br>
            <a:br>
              <a:rPr lang="en-US" dirty="0"/>
            </a:br>
            <a:endParaRPr lang="en-US" dirty="0"/>
          </a:p>
        </p:txBody>
      </p:sp>
      <p:pic>
        <p:nvPicPr>
          <p:cNvPr id="6" name="Content Placeholder 5"/>
          <p:cNvPicPr>
            <a:picLocks noGrp="1" noChangeAspect="1"/>
          </p:cNvPicPr>
          <p:nvPr>
            <p:ph idx="1"/>
          </p:nvPr>
        </p:nvPicPr>
        <p:blipFill>
          <a:blip r:embed="rId2"/>
          <a:stretch>
            <a:fillRect/>
          </a:stretch>
        </p:blipFill>
        <p:spPr>
          <a:xfrm>
            <a:off x="2085975" y="2510072"/>
            <a:ext cx="8020050" cy="4219575"/>
          </a:xfrm>
          <a:prstGeom prst="rect">
            <a:avLst/>
          </a:prstGeom>
        </p:spPr>
      </p:pic>
    </p:spTree>
    <p:extLst>
      <p:ext uri="{BB962C8B-B14F-4D97-AF65-F5344CB8AC3E}">
        <p14:creationId xmlns:p14="http://schemas.microsoft.com/office/powerpoint/2010/main" val="2024268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Results</a:t>
            </a:r>
          </a:p>
        </p:txBody>
      </p:sp>
      <p:pic>
        <p:nvPicPr>
          <p:cNvPr id="5" name="Content Placeholder 4"/>
          <p:cNvPicPr>
            <a:picLocks noGrp="1" noChangeAspect="1"/>
          </p:cNvPicPr>
          <p:nvPr>
            <p:ph idx="1"/>
          </p:nvPr>
        </p:nvPicPr>
        <p:blipFill>
          <a:blip r:embed="rId2"/>
          <a:stretch>
            <a:fillRect/>
          </a:stretch>
        </p:blipFill>
        <p:spPr>
          <a:xfrm>
            <a:off x="336177" y="3387260"/>
            <a:ext cx="5481918" cy="2907361"/>
          </a:xfrm>
          <a:prstGeom prst="rect">
            <a:avLst/>
          </a:prstGeom>
        </p:spPr>
      </p:pic>
      <p:pic>
        <p:nvPicPr>
          <p:cNvPr id="6" name="Picture 5"/>
          <p:cNvPicPr>
            <a:picLocks noChangeAspect="1"/>
          </p:cNvPicPr>
          <p:nvPr/>
        </p:nvPicPr>
        <p:blipFill>
          <a:blip r:embed="rId3"/>
          <a:stretch>
            <a:fillRect/>
          </a:stretch>
        </p:blipFill>
        <p:spPr>
          <a:xfrm>
            <a:off x="6096000" y="3254188"/>
            <a:ext cx="5823759" cy="3173506"/>
          </a:xfrm>
          <a:prstGeom prst="rect">
            <a:avLst/>
          </a:prstGeom>
        </p:spPr>
      </p:pic>
      <p:sp>
        <p:nvSpPr>
          <p:cNvPr id="10" name="Content Placeholder 2">
            <a:extLst>
              <a:ext uri="{FF2B5EF4-FFF2-40B4-BE49-F238E27FC236}">
                <a16:creationId xmlns:a16="http://schemas.microsoft.com/office/drawing/2014/main" id="{52C086F1-908D-4F4F-0A25-6870EE319946}"/>
              </a:ext>
            </a:extLst>
          </p:cNvPr>
          <p:cNvSpPr txBox="1">
            <a:spLocks/>
          </p:cNvSpPr>
          <p:nvPr/>
        </p:nvSpPr>
        <p:spPr>
          <a:xfrm>
            <a:off x="419100" y="1423729"/>
            <a:ext cx="11353800" cy="1248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Model-1: </a:t>
            </a:r>
            <a:r>
              <a:rPr lang="en-US" sz="1800" dirty="0"/>
              <a:t>CNN 99% training accuracy, and a 96% test accuracy.</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b="1" dirty="0"/>
              <a:t>Model-2: </a:t>
            </a:r>
            <a:r>
              <a:rPr lang="en-US" sz="1800" dirty="0"/>
              <a:t>ResNet101  95% training accuracy and a 93% test accuracy.</a:t>
            </a:r>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4186233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 8. Save the Model</a:t>
            </a:r>
            <a:br>
              <a:rPr lang="en-US" b="1" dirty="0"/>
            </a:br>
            <a:endParaRPr lang="en-US" dirty="0"/>
          </a:p>
        </p:txBody>
      </p:sp>
      <p:pic>
        <p:nvPicPr>
          <p:cNvPr id="3" name="Picture 2"/>
          <p:cNvPicPr>
            <a:picLocks noChangeAspect="1"/>
          </p:cNvPicPr>
          <p:nvPr/>
        </p:nvPicPr>
        <p:blipFill>
          <a:blip r:embed="rId2"/>
          <a:stretch>
            <a:fillRect/>
          </a:stretch>
        </p:blipFill>
        <p:spPr>
          <a:xfrm>
            <a:off x="2586878" y="1406338"/>
            <a:ext cx="6838950" cy="4619625"/>
          </a:xfrm>
          <a:prstGeom prst="rect">
            <a:avLst/>
          </a:prstGeom>
        </p:spPr>
      </p:pic>
    </p:spTree>
    <p:extLst>
      <p:ext uri="{BB962C8B-B14F-4D97-AF65-F5344CB8AC3E}">
        <p14:creationId xmlns:p14="http://schemas.microsoft.com/office/powerpoint/2010/main" val="2343061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6221-5C7D-DF6A-898A-DA77071B6529}"/>
              </a:ext>
            </a:extLst>
          </p:cNvPr>
          <p:cNvSpPr>
            <a:spLocks noGrp="1"/>
          </p:cNvSpPr>
          <p:nvPr>
            <p:ph type="ctrTitle"/>
          </p:nvPr>
        </p:nvSpPr>
        <p:spPr/>
        <p:txBody>
          <a:bodyPr/>
          <a:lstStyle/>
          <a:p>
            <a:r>
              <a:rPr lang="en-US" dirty="0"/>
              <a:t>Web Application</a:t>
            </a:r>
          </a:p>
        </p:txBody>
      </p:sp>
    </p:spTree>
    <p:extLst>
      <p:ext uri="{BB962C8B-B14F-4D97-AF65-F5344CB8AC3E}">
        <p14:creationId xmlns:p14="http://schemas.microsoft.com/office/powerpoint/2010/main" val="610742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1752-57F8-6946-9AE4-2FEB1A9891FC}"/>
              </a:ext>
            </a:extLst>
          </p:cNvPr>
          <p:cNvSpPr>
            <a:spLocks noGrp="1"/>
          </p:cNvSpPr>
          <p:nvPr>
            <p:ph type="title"/>
          </p:nvPr>
        </p:nvSpPr>
        <p:spPr>
          <a:xfrm>
            <a:off x="-2523565" y="74100"/>
            <a:ext cx="10515600" cy="1143000"/>
          </a:xfrm>
        </p:spPr>
        <p:txBody>
          <a:bodyPr>
            <a:normAutofit/>
          </a:bodyPr>
          <a:lstStyle/>
          <a:p>
            <a:r>
              <a:rPr lang="en-US" dirty="0"/>
              <a:t>Application Idea</a:t>
            </a:r>
          </a:p>
        </p:txBody>
      </p:sp>
      <p:sp>
        <p:nvSpPr>
          <p:cNvPr id="3" name="Content Placeholder 2">
            <a:extLst>
              <a:ext uri="{FF2B5EF4-FFF2-40B4-BE49-F238E27FC236}">
                <a16:creationId xmlns:a16="http://schemas.microsoft.com/office/drawing/2014/main" id="{3DD80DB6-3410-F74F-EE01-BE20B376E8EE}"/>
              </a:ext>
            </a:extLst>
          </p:cNvPr>
          <p:cNvSpPr>
            <a:spLocks noGrp="1"/>
          </p:cNvSpPr>
          <p:nvPr>
            <p:ph idx="1"/>
          </p:nvPr>
        </p:nvSpPr>
        <p:spPr>
          <a:xfrm>
            <a:off x="138952" y="1140812"/>
            <a:ext cx="6153615" cy="4734157"/>
          </a:xfrm>
        </p:spPr>
        <p:txBody>
          <a:bodyPr>
            <a:normAutofit/>
          </a:bodyPr>
          <a:lstStyle/>
          <a:p>
            <a:pPr marL="0" indent="0" algn="ctr">
              <a:lnSpc>
                <a:spcPct val="100000"/>
              </a:lnSpc>
              <a:buNone/>
            </a:pPr>
            <a:r>
              <a:rPr lang="en-US" sz="2400" b="0" i="0" dirty="0">
                <a:effectLst/>
              </a:rPr>
              <a:t>App was designed to aid in the detection and classification of skin cancer.</a:t>
            </a:r>
          </a:p>
          <a:p>
            <a:pPr marL="0" indent="0" algn="ctr">
              <a:lnSpc>
                <a:spcPct val="100000"/>
              </a:lnSpc>
              <a:buNone/>
            </a:pPr>
            <a:r>
              <a:rPr lang="en-US" sz="2400" b="0" i="0" dirty="0">
                <a:effectLst/>
              </a:rPr>
              <a:t>It serves two main user groups</a:t>
            </a:r>
            <a:r>
              <a:rPr lang="en-US" sz="2400" dirty="0"/>
              <a:t>;</a:t>
            </a:r>
            <a:r>
              <a:rPr lang="en-US" sz="2400" b="0" i="0" dirty="0">
                <a:effectLst/>
              </a:rPr>
              <a:t> patients </a:t>
            </a:r>
            <a:r>
              <a:rPr lang="en-US" sz="2400" dirty="0"/>
              <a:t>or</a:t>
            </a:r>
            <a:r>
              <a:rPr lang="en-US" sz="2400" b="0" i="0" dirty="0">
                <a:effectLst/>
              </a:rPr>
              <a:t> doctors. </a:t>
            </a:r>
          </a:p>
          <a:p>
            <a:pPr marL="0" indent="0" algn="ctr">
              <a:lnSpc>
                <a:spcPct val="100000"/>
              </a:lnSpc>
              <a:buNone/>
            </a:pPr>
            <a:r>
              <a:rPr lang="en-US" sz="2400" b="0" i="0" dirty="0">
                <a:effectLst/>
              </a:rPr>
              <a:t>Using AI technology, the app analyzes skin images to detect and classify skin cancer, providing a comprehensive solution for both diagnosis and management.</a:t>
            </a:r>
          </a:p>
        </p:txBody>
      </p:sp>
      <p:pic>
        <p:nvPicPr>
          <p:cNvPr id="4" name="Picture 3"/>
          <p:cNvPicPr>
            <a:picLocks noChangeAspect="1"/>
          </p:cNvPicPr>
          <p:nvPr/>
        </p:nvPicPr>
        <p:blipFill>
          <a:blip r:embed="rId3"/>
          <a:stretch>
            <a:fillRect/>
          </a:stretch>
        </p:blipFill>
        <p:spPr>
          <a:xfrm>
            <a:off x="6088290" y="2493825"/>
            <a:ext cx="5733587" cy="2646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72218604"/>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grpSp>
        <p:nvGrpSpPr>
          <p:cNvPr id="3" name="Group 18">
            <a:extLst>
              <a:ext uri="{FF2B5EF4-FFF2-40B4-BE49-F238E27FC236}">
                <a16:creationId xmlns:a16="http://schemas.microsoft.com/office/drawing/2014/main" id="{D0003D6B-5593-9017-6AEB-6D3CA972664B}"/>
              </a:ext>
            </a:extLst>
          </p:cNvPr>
          <p:cNvGrpSpPr>
            <a:grpSpLocks noChangeAspect="1"/>
          </p:cNvGrpSpPr>
          <p:nvPr/>
        </p:nvGrpSpPr>
        <p:grpSpPr>
          <a:xfrm>
            <a:off x="10410292" y="2107245"/>
            <a:ext cx="2956850" cy="3414377"/>
            <a:chOff x="0" y="0"/>
            <a:chExt cx="9323668" cy="10766360"/>
          </a:xfrm>
        </p:grpSpPr>
        <p:grpSp>
          <p:nvGrpSpPr>
            <p:cNvPr id="4" name="Group 19">
              <a:extLst>
                <a:ext uri="{FF2B5EF4-FFF2-40B4-BE49-F238E27FC236}">
                  <a16:creationId xmlns:a16="http://schemas.microsoft.com/office/drawing/2014/main" id="{F1366AE3-B69C-199F-275A-3C93E297B065}"/>
                </a:ext>
              </a:extLst>
            </p:cNvPr>
            <p:cNvGrpSpPr/>
            <p:nvPr/>
          </p:nvGrpSpPr>
          <p:grpSpPr>
            <a:xfrm>
              <a:off x="0" y="0"/>
              <a:ext cx="9323668" cy="10766360"/>
              <a:chOff x="0" y="0"/>
              <a:chExt cx="5499100" cy="6350000"/>
            </a:xfrm>
          </p:grpSpPr>
          <p:sp>
            <p:nvSpPr>
              <p:cNvPr id="7" name="Freeform 20">
                <a:extLst>
                  <a:ext uri="{FF2B5EF4-FFF2-40B4-BE49-F238E27FC236}">
                    <a16:creationId xmlns:a16="http://schemas.microsoft.com/office/drawing/2014/main" id="{5ADA954A-A5DE-8827-DFA9-29082F973C80}"/>
                  </a:ext>
                </a:extLst>
              </p:cNvPr>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txBody>
              <a:bodyPr/>
              <a:lstStyle/>
              <a:p>
                <a:endParaRPr lang="en-US" sz="1200"/>
              </a:p>
            </p:txBody>
          </p:sp>
        </p:grpSp>
        <p:grpSp>
          <p:nvGrpSpPr>
            <p:cNvPr id="5" name="Group 21">
              <a:extLst>
                <a:ext uri="{FF2B5EF4-FFF2-40B4-BE49-F238E27FC236}">
                  <a16:creationId xmlns:a16="http://schemas.microsoft.com/office/drawing/2014/main" id="{59DA9034-D4BE-B683-0735-71E9EAEC78E6}"/>
                </a:ext>
              </a:extLst>
            </p:cNvPr>
            <p:cNvGrpSpPr/>
            <p:nvPr/>
          </p:nvGrpSpPr>
          <p:grpSpPr>
            <a:xfrm>
              <a:off x="190500" y="251418"/>
              <a:ext cx="8929968" cy="10311741"/>
              <a:chOff x="0" y="-1"/>
              <a:chExt cx="5499100" cy="6350000"/>
            </a:xfrm>
          </p:grpSpPr>
          <p:sp>
            <p:nvSpPr>
              <p:cNvPr id="6" name="Freeform 22">
                <a:extLst>
                  <a:ext uri="{FF2B5EF4-FFF2-40B4-BE49-F238E27FC236}">
                    <a16:creationId xmlns:a16="http://schemas.microsoft.com/office/drawing/2014/main" id="{AAF4169F-4DFD-D6A7-518A-688EE20B51F8}"/>
                  </a:ext>
                </a:extLst>
              </p:cNvPr>
              <p:cNvSpPr/>
              <p:nvPr/>
            </p:nvSpPr>
            <p:spPr>
              <a:xfrm>
                <a:off x="0" y="-1"/>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3"/>
                <a:stretch>
                  <a:fillRect l="-7736" r="-7736"/>
                </a:stretch>
              </a:blipFill>
            </p:spPr>
            <p:txBody>
              <a:bodyPr/>
              <a:lstStyle/>
              <a:p>
                <a:endParaRPr lang="en-US" sz="1200"/>
              </a:p>
            </p:txBody>
          </p:sp>
        </p:grpSp>
      </p:grpSp>
      <p:grpSp>
        <p:nvGrpSpPr>
          <p:cNvPr id="17" name="Group 2">
            <a:extLst>
              <a:ext uri="{FF2B5EF4-FFF2-40B4-BE49-F238E27FC236}">
                <a16:creationId xmlns:a16="http://schemas.microsoft.com/office/drawing/2014/main" id="{0661BE15-6306-0401-E958-B49CC3483611}"/>
              </a:ext>
            </a:extLst>
          </p:cNvPr>
          <p:cNvGrpSpPr/>
          <p:nvPr/>
        </p:nvGrpSpPr>
        <p:grpSpPr>
          <a:xfrm>
            <a:off x="6282515" y="4778312"/>
            <a:ext cx="4428904" cy="1945873"/>
            <a:chOff x="0" y="0"/>
            <a:chExt cx="991873" cy="862860"/>
          </a:xfrm>
        </p:grpSpPr>
        <p:sp>
          <p:nvSpPr>
            <p:cNvPr id="18" name="Freeform 3">
              <a:extLst>
                <a:ext uri="{FF2B5EF4-FFF2-40B4-BE49-F238E27FC236}">
                  <a16:creationId xmlns:a16="http://schemas.microsoft.com/office/drawing/2014/main" id="{190FA359-BAC8-CF5C-3D1D-0C56A3800BB6}"/>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sz="1200" dirty="0"/>
            </a:p>
          </p:txBody>
        </p:sp>
        <p:sp>
          <p:nvSpPr>
            <p:cNvPr id="19" name="TextBox 4">
              <a:extLst>
                <a:ext uri="{FF2B5EF4-FFF2-40B4-BE49-F238E27FC236}">
                  <a16:creationId xmlns:a16="http://schemas.microsoft.com/office/drawing/2014/main" id="{C3DA9BE6-71E5-CA24-CDA0-94FE51CB41A0}"/>
                </a:ext>
              </a:extLst>
            </p:cNvPr>
            <p:cNvSpPr txBox="1"/>
            <p:nvPr/>
          </p:nvSpPr>
          <p:spPr>
            <a:xfrm>
              <a:off x="0" y="-38100"/>
              <a:ext cx="991873" cy="900960"/>
            </a:xfrm>
            <a:prstGeom prst="rect">
              <a:avLst/>
            </a:prstGeom>
          </p:spPr>
          <p:txBody>
            <a:bodyPr lIns="33867" tIns="33867" rIns="33867" bIns="33867" rtlCol="0" anchor="ctr"/>
            <a:lstStyle/>
            <a:p>
              <a:pPr algn="ctr">
                <a:lnSpc>
                  <a:spcPts val="2322"/>
                </a:lnSpc>
              </a:pPr>
              <a:endParaRPr sz="1200"/>
            </a:p>
          </p:txBody>
        </p:sp>
      </p:grpSp>
      <p:grpSp>
        <p:nvGrpSpPr>
          <p:cNvPr id="14" name="Group 2">
            <a:extLst>
              <a:ext uri="{FF2B5EF4-FFF2-40B4-BE49-F238E27FC236}">
                <a16:creationId xmlns:a16="http://schemas.microsoft.com/office/drawing/2014/main" id="{E6DF16D1-FE78-C60F-CE02-D7682227E0DD}"/>
              </a:ext>
            </a:extLst>
          </p:cNvPr>
          <p:cNvGrpSpPr/>
          <p:nvPr/>
        </p:nvGrpSpPr>
        <p:grpSpPr>
          <a:xfrm>
            <a:off x="1669333" y="3677508"/>
            <a:ext cx="4426667" cy="2366453"/>
            <a:chOff x="0" y="0"/>
            <a:chExt cx="991873" cy="862860"/>
          </a:xfrm>
        </p:grpSpPr>
        <p:sp>
          <p:nvSpPr>
            <p:cNvPr id="15" name="Freeform 3">
              <a:extLst>
                <a:ext uri="{FF2B5EF4-FFF2-40B4-BE49-F238E27FC236}">
                  <a16:creationId xmlns:a16="http://schemas.microsoft.com/office/drawing/2014/main" id="{D68C2AF2-2B5D-FD1F-1A69-B127AF36B6CA}"/>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sz="1200" dirty="0"/>
            </a:p>
          </p:txBody>
        </p:sp>
        <p:sp>
          <p:nvSpPr>
            <p:cNvPr id="16" name="TextBox 4">
              <a:extLst>
                <a:ext uri="{FF2B5EF4-FFF2-40B4-BE49-F238E27FC236}">
                  <a16:creationId xmlns:a16="http://schemas.microsoft.com/office/drawing/2014/main" id="{65137F34-5531-6839-D5FE-9F3DAB5DCD43}"/>
                </a:ext>
              </a:extLst>
            </p:cNvPr>
            <p:cNvSpPr txBox="1"/>
            <p:nvPr/>
          </p:nvSpPr>
          <p:spPr>
            <a:xfrm>
              <a:off x="0" y="-38100"/>
              <a:ext cx="991873" cy="900960"/>
            </a:xfrm>
            <a:prstGeom prst="rect">
              <a:avLst/>
            </a:prstGeom>
          </p:spPr>
          <p:txBody>
            <a:bodyPr lIns="33867" tIns="33867" rIns="33867" bIns="33867" rtlCol="0" anchor="ctr"/>
            <a:lstStyle/>
            <a:p>
              <a:pPr algn="ctr">
                <a:lnSpc>
                  <a:spcPts val="2322"/>
                </a:lnSpc>
              </a:pPr>
              <a:endParaRPr sz="1200"/>
            </a:p>
          </p:txBody>
        </p:sp>
      </p:grpSp>
      <p:sp>
        <p:nvSpPr>
          <p:cNvPr id="12" name="Freeform 3">
            <a:extLst>
              <a:ext uri="{FF2B5EF4-FFF2-40B4-BE49-F238E27FC236}">
                <a16:creationId xmlns:a16="http://schemas.microsoft.com/office/drawing/2014/main" id="{58338800-DDAA-D102-3611-6E7A8844740F}"/>
              </a:ext>
            </a:extLst>
          </p:cNvPr>
          <p:cNvSpPr/>
          <p:nvPr/>
        </p:nvSpPr>
        <p:spPr>
          <a:xfrm>
            <a:off x="6282515" y="1729827"/>
            <a:ext cx="4428904" cy="286311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sz="1200" dirty="0"/>
          </a:p>
        </p:txBody>
      </p:sp>
      <p:sp>
        <p:nvSpPr>
          <p:cNvPr id="13" name="TextBox 4">
            <a:extLst>
              <a:ext uri="{FF2B5EF4-FFF2-40B4-BE49-F238E27FC236}">
                <a16:creationId xmlns:a16="http://schemas.microsoft.com/office/drawing/2014/main" id="{07DF60F3-DFE1-B50A-82DD-A28BE1AA4723}"/>
              </a:ext>
            </a:extLst>
          </p:cNvPr>
          <p:cNvSpPr txBox="1"/>
          <p:nvPr/>
        </p:nvSpPr>
        <p:spPr>
          <a:xfrm>
            <a:off x="6282515" y="1603405"/>
            <a:ext cx="4428904" cy="2989532"/>
          </a:xfrm>
          <a:prstGeom prst="rect">
            <a:avLst/>
          </a:prstGeom>
        </p:spPr>
        <p:txBody>
          <a:bodyPr lIns="33867" tIns="33867" rIns="33867" bIns="33867" rtlCol="0" anchor="ctr"/>
          <a:lstStyle/>
          <a:p>
            <a:pPr algn="ctr">
              <a:lnSpc>
                <a:spcPts val="2322"/>
              </a:lnSpc>
            </a:pPr>
            <a:endParaRPr sz="1200"/>
          </a:p>
        </p:txBody>
      </p:sp>
      <p:grpSp>
        <p:nvGrpSpPr>
          <p:cNvPr id="8" name="Group 2">
            <a:extLst>
              <a:ext uri="{FF2B5EF4-FFF2-40B4-BE49-F238E27FC236}">
                <a16:creationId xmlns:a16="http://schemas.microsoft.com/office/drawing/2014/main" id="{425C3B31-C367-8A47-7B8D-18CFD101F1F9}"/>
              </a:ext>
            </a:extLst>
          </p:cNvPr>
          <p:cNvGrpSpPr/>
          <p:nvPr/>
        </p:nvGrpSpPr>
        <p:grpSpPr>
          <a:xfrm>
            <a:off x="1667096" y="1741580"/>
            <a:ext cx="4428904" cy="1676075"/>
            <a:chOff x="0" y="0"/>
            <a:chExt cx="991873" cy="862860"/>
          </a:xfrm>
        </p:grpSpPr>
        <p:sp>
          <p:nvSpPr>
            <p:cNvPr id="9" name="Freeform 3">
              <a:extLst>
                <a:ext uri="{FF2B5EF4-FFF2-40B4-BE49-F238E27FC236}">
                  <a16:creationId xmlns:a16="http://schemas.microsoft.com/office/drawing/2014/main" id="{A9195E5A-CC77-9921-2AAB-BBBC073E763D}"/>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sz="1200" dirty="0"/>
            </a:p>
          </p:txBody>
        </p:sp>
        <p:sp>
          <p:nvSpPr>
            <p:cNvPr id="10" name="TextBox 4">
              <a:extLst>
                <a:ext uri="{FF2B5EF4-FFF2-40B4-BE49-F238E27FC236}">
                  <a16:creationId xmlns:a16="http://schemas.microsoft.com/office/drawing/2014/main" id="{38328350-1FE3-D9B2-FE1E-475E676D3111}"/>
                </a:ext>
              </a:extLst>
            </p:cNvPr>
            <p:cNvSpPr txBox="1"/>
            <p:nvPr/>
          </p:nvSpPr>
          <p:spPr>
            <a:xfrm>
              <a:off x="0" y="-38100"/>
              <a:ext cx="991873" cy="900960"/>
            </a:xfrm>
            <a:prstGeom prst="rect">
              <a:avLst/>
            </a:prstGeom>
          </p:spPr>
          <p:txBody>
            <a:bodyPr lIns="33867" tIns="33867" rIns="33867" bIns="33867" rtlCol="0" anchor="ctr"/>
            <a:lstStyle/>
            <a:p>
              <a:pPr algn="ctr">
                <a:lnSpc>
                  <a:spcPts val="2322"/>
                </a:lnSpc>
              </a:pPr>
              <a:endParaRPr sz="1200"/>
            </a:p>
          </p:txBody>
        </p:sp>
      </p:grpSp>
      <p:sp>
        <p:nvSpPr>
          <p:cNvPr id="326" name="Google Shape;326;p34"/>
          <p:cNvSpPr txBox="1">
            <a:spLocks noGrp="1"/>
          </p:cNvSpPr>
          <p:nvPr>
            <p:ph type="title"/>
          </p:nvPr>
        </p:nvSpPr>
        <p:spPr>
          <a:xfrm>
            <a:off x="2932108" y="1915202"/>
            <a:ext cx="3639200" cy="549200"/>
          </a:xfrm>
          <a:prstGeom prst="rect">
            <a:avLst/>
          </a:prstGeom>
        </p:spPr>
        <p:txBody>
          <a:bodyPr spcFirstLastPara="1" vert="horz" wrap="square" lIns="121900" tIns="121900" rIns="121900" bIns="121900" rtlCol="0" anchor="b" anchorCtr="0">
            <a:noAutofit/>
          </a:bodyPr>
          <a:lstStyle/>
          <a:p>
            <a:r>
              <a:rPr lang="en" b="1" dirty="0">
                <a:solidFill>
                  <a:schemeClr val="bg1"/>
                </a:solidFill>
              </a:rPr>
              <a:t>Introduction</a:t>
            </a:r>
            <a:endParaRPr b="1" dirty="0">
              <a:solidFill>
                <a:schemeClr val="bg1"/>
              </a:solidFill>
            </a:endParaRPr>
          </a:p>
        </p:txBody>
      </p:sp>
      <p:sp>
        <p:nvSpPr>
          <p:cNvPr id="328" name="Google Shape;328;p34"/>
          <p:cNvSpPr txBox="1">
            <a:spLocks noGrp="1"/>
          </p:cNvSpPr>
          <p:nvPr>
            <p:ph type="subTitle" idx="14"/>
          </p:nvPr>
        </p:nvSpPr>
        <p:spPr>
          <a:xfrm>
            <a:off x="2930575" y="4273082"/>
            <a:ext cx="3489224" cy="1184098"/>
          </a:xfrm>
          <a:prstGeom prst="rect">
            <a:avLst/>
          </a:prstGeom>
        </p:spPr>
        <p:txBody>
          <a:bodyPr spcFirstLastPara="1" vert="horz" wrap="square" lIns="121900" tIns="121900" rIns="121900" bIns="121900" rtlCol="0" anchor="t" anchorCtr="0">
            <a:noAutofit/>
          </a:bodyPr>
          <a:lstStyle/>
          <a:p>
            <a:pPr marL="0" indent="0"/>
            <a:r>
              <a:rPr lang="en-US" sz="1800" dirty="0"/>
              <a:t>3.</a:t>
            </a:r>
            <a:r>
              <a:rPr lang="ar-EG" sz="1800" dirty="0"/>
              <a:t>1</a:t>
            </a:r>
            <a:r>
              <a:rPr lang="en-US" sz="1800" dirty="0"/>
              <a:t> Application Idea</a:t>
            </a:r>
            <a:endParaRPr lang="ar-EG" sz="1800" dirty="0"/>
          </a:p>
          <a:p>
            <a:pPr marL="0" indent="0"/>
            <a:r>
              <a:rPr lang="en-US" sz="1800" dirty="0"/>
              <a:t>3.</a:t>
            </a:r>
            <a:r>
              <a:rPr lang="ar-EG" sz="1800" dirty="0"/>
              <a:t>2</a:t>
            </a:r>
            <a:r>
              <a:rPr lang="en-US" sz="1800" dirty="0"/>
              <a:t> User Interface (UI)</a:t>
            </a:r>
          </a:p>
          <a:p>
            <a:pPr marL="0" indent="0"/>
            <a:r>
              <a:rPr lang="en-US" sz="1800" dirty="0"/>
              <a:t>3.3 App Features</a:t>
            </a:r>
          </a:p>
        </p:txBody>
      </p:sp>
      <p:sp>
        <p:nvSpPr>
          <p:cNvPr id="331" name="Google Shape;331;p34"/>
          <p:cNvSpPr txBox="1">
            <a:spLocks noGrp="1"/>
          </p:cNvSpPr>
          <p:nvPr>
            <p:ph type="title" idx="2"/>
          </p:nvPr>
        </p:nvSpPr>
        <p:spPr>
          <a:xfrm>
            <a:off x="1812302" y="1950602"/>
            <a:ext cx="1088800" cy="478400"/>
          </a:xfrm>
          <a:prstGeom prst="rect">
            <a:avLst/>
          </a:prstGeom>
        </p:spPr>
        <p:txBody>
          <a:bodyPr spcFirstLastPara="1" vert="horz" wrap="square" lIns="121900" tIns="121900" rIns="121900" bIns="121900" rtlCol="0" anchor="ctr" anchorCtr="0">
            <a:noAutofit/>
          </a:bodyPr>
          <a:lstStyle/>
          <a:p>
            <a:pPr algn="ctr"/>
            <a:r>
              <a:rPr lang="en" b="1" dirty="0">
                <a:solidFill>
                  <a:schemeClr val="bg1"/>
                </a:solidFill>
              </a:rPr>
              <a:t>01</a:t>
            </a:r>
            <a:endParaRPr b="1" dirty="0">
              <a:solidFill>
                <a:schemeClr val="bg1"/>
              </a:solidFill>
            </a:endParaRPr>
          </a:p>
        </p:txBody>
      </p:sp>
      <p:sp>
        <p:nvSpPr>
          <p:cNvPr id="332" name="Google Shape;332;p34"/>
          <p:cNvSpPr txBox="1">
            <a:spLocks noGrp="1"/>
          </p:cNvSpPr>
          <p:nvPr>
            <p:ph type="subTitle" idx="1"/>
          </p:nvPr>
        </p:nvSpPr>
        <p:spPr>
          <a:xfrm>
            <a:off x="2930575" y="2267447"/>
            <a:ext cx="3196430" cy="1284455"/>
          </a:xfrm>
          <a:prstGeom prst="rect">
            <a:avLst/>
          </a:prstGeom>
        </p:spPr>
        <p:txBody>
          <a:bodyPr spcFirstLastPara="1" vert="horz" wrap="square" lIns="121900" tIns="121900" rIns="121900" bIns="121900" rtlCol="0" anchor="t" anchorCtr="0">
            <a:noAutofit/>
          </a:bodyPr>
          <a:lstStyle/>
          <a:p>
            <a:pPr marL="0" indent="0"/>
            <a:r>
              <a:rPr lang="en-US" sz="1600" dirty="0"/>
              <a:t>1.1 Problem: Skin Cancer</a:t>
            </a:r>
          </a:p>
          <a:p>
            <a:pPr marL="0" indent="0"/>
            <a:r>
              <a:rPr lang="en-US" sz="1600" dirty="0"/>
              <a:t>1.2 Solution: Machine Learning For Skin Cancer Detection</a:t>
            </a:r>
            <a:endParaRPr lang="ar-EG" sz="1600" dirty="0"/>
          </a:p>
          <a:p>
            <a:pPr marL="0" indent="0"/>
            <a:endParaRPr lang="en-US" sz="1600" dirty="0"/>
          </a:p>
          <a:p>
            <a:pPr marL="0" indent="0"/>
            <a:endParaRPr lang="en-US" sz="1600" dirty="0"/>
          </a:p>
        </p:txBody>
      </p:sp>
      <p:sp>
        <p:nvSpPr>
          <p:cNvPr id="333" name="Google Shape;333;p34"/>
          <p:cNvSpPr txBox="1">
            <a:spLocks noGrp="1"/>
          </p:cNvSpPr>
          <p:nvPr>
            <p:ph type="title" idx="3"/>
          </p:nvPr>
        </p:nvSpPr>
        <p:spPr>
          <a:xfrm>
            <a:off x="7545861" y="1740459"/>
            <a:ext cx="3352073" cy="933066"/>
          </a:xfrm>
          <a:prstGeom prst="rect">
            <a:avLst/>
          </a:prstGeom>
        </p:spPr>
        <p:txBody>
          <a:bodyPr spcFirstLastPara="1" vert="horz" wrap="square" lIns="121900" tIns="121900" rIns="121900" bIns="121900" rtlCol="0" anchor="b" anchorCtr="0">
            <a:noAutofit/>
          </a:bodyPr>
          <a:lstStyle/>
          <a:p>
            <a:r>
              <a:rPr lang="en-US" sz="2400" b="1" dirty="0">
                <a:solidFill>
                  <a:schemeClr val="bg1"/>
                </a:solidFill>
              </a:rPr>
              <a:t>Machine Learning Methodology</a:t>
            </a:r>
          </a:p>
        </p:txBody>
      </p:sp>
      <p:sp>
        <p:nvSpPr>
          <p:cNvPr id="334" name="Google Shape;334;p34"/>
          <p:cNvSpPr txBox="1">
            <a:spLocks noGrp="1"/>
          </p:cNvSpPr>
          <p:nvPr>
            <p:ph type="subTitle" idx="5"/>
          </p:nvPr>
        </p:nvSpPr>
        <p:spPr>
          <a:xfrm>
            <a:off x="7545994" y="2464867"/>
            <a:ext cx="3639200" cy="2335533"/>
          </a:xfrm>
          <a:prstGeom prst="rect">
            <a:avLst/>
          </a:prstGeom>
        </p:spPr>
        <p:txBody>
          <a:bodyPr spcFirstLastPara="1" vert="horz" wrap="square" lIns="121900" tIns="121900" rIns="121900" bIns="121900" rtlCol="0" anchor="t" anchorCtr="0">
            <a:noAutofit/>
          </a:bodyPr>
          <a:lstStyle/>
          <a:p>
            <a:pPr marL="0" indent="0"/>
            <a:r>
              <a:rPr lang="en-US" sz="1800" dirty="0"/>
              <a:t>2.1 Modeling Strategy</a:t>
            </a:r>
          </a:p>
          <a:p>
            <a:pPr marL="0" indent="0"/>
            <a:r>
              <a:rPr lang="en-US" sz="1800" dirty="0"/>
              <a:t>2.2 Tools and Libraries</a:t>
            </a:r>
          </a:p>
          <a:p>
            <a:pPr marL="0" indent="0"/>
            <a:r>
              <a:rPr lang="en-US" sz="1800" dirty="0"/>
              <a:t>2.3 Data Exploration</a:t>
            </a:r>
          </a:p>
          <a:p>
            <a:pPr marL="0" indent="0"/>
            <a:r>
              <a:rPr lang="en-US" sz="1800" dirty="0"/>
              <a:t>2.4 Data Preprocessing</a:t>
            </a:r>
          </a:p>
          <a:p>
            <a:pPr marL="0" indent="0"/>
            <a:r>
              <a:rPr lang="en-US" sz="1800" dirty="0"/>
              <a:t>2.5 Model Training</a:t>
            </a:r>
          </a:p>
          <a:p>
            <a:pPr marL="0" indent="0"/>
            <a:r>
              <a:rPr lang="en-US" sz="1800" dirty="0"/>
              <a:t>2.6 Saving the models</a:t>
            </a:r>
          </a:p>
        </p:txBody>
      </p:sp>
      <p:sp>
        <p:nvSpPr>
          <p:cNvPr id="337" name="Google Shape;337;p34"/>
          <p:cNvSpPr txBox="1">
            <a:spLocks noGrp="1"/>
          </p:cNvSpPr>
          <p:nvPr>
            <p:ph type="title" idx="7"/>
          </p:nvPr>
        </p:nvSpPr>
        <p:spPr>
          <a:xfrm>
            <a:off x="6455528" y="1942004"/>
            <a:ext cx="1088800" cy="478400"/>
          </a:xfrm>
          <a:prstGeom prst="rect">
            <a:avLst/>
          </a:prstGeom>
        </p:spPr>
        <p:txBody>
          <a:bodyPr spcFirstLastPara="1" vert="horz" wrap="square" lIns="121900" tIns="121900" rIns="121900" bIns="121900" rtlCol="0" anchor="ctr" anchorCtr="0">
            <a:noAutofit/>
          </a:bodyPr>
          <a:lstStyle/>
          <a:p>
            <a:pPr algn="ctr"/>
            <a:r>
              <a:rPr lang="en" b="1" dirty="0">
                <a:solidFill>
                  <a:schemeClr val="bg1"/>
                </a:solidFill>
              </a:rPr>
              <a:t>02</a:t>
            </a:r>
            <a:endParaRPr b="1" dirty="0">
              <a:solidFill>
                <a:schemeClr val="bg1"/>
              </a:solidFill>
            </a:endParaRPr>
          </a:p>
        </p:txBody>
      </p:sp>
      <p:sp>
        <p:nvSpPr>
          <p:cNvPr id="339" name="Google Shape;339;p34"/>
          <p:cNvSpPr txBox="1">
            <a:spLocks noGrp="1"/>
          </p:cNvSpPr>
          <p:nvPr>
            <p:ph type="title" idx="13"/>
          </p:nvPr>
        </p:nvSpPr>
        <p:spPr>
          <a:xfrm>
            <a:off x="1823780" y="3937847"/>
            <a:ext cx="1088800" cy="478400"/>
          </a:xfrm>
          <a:prstGeom prst="rect">
            <a:avLst/>
          </a:prstGeom>
        </p:spPr>
        <p:txBody>
          <a:bodyPr spcFirstLastPara="1" vert="horz" wrap="square" lIns="121900" tIns="121900" rIns="121900" bIns="121900" rtlCol="0" anchor="ctr" anchorCtr="0">
            <a:noAutofit/>
          </a:bodyPr>
          <a:lstStyle/>
          <a:p>
            <a:pPr algn="ctr"/>
            <a:r>
              <a:rPr lang="en" b="1" dirty="0">
                <a:solidFill>
                  <a:schemeClr val="bg1"/>
                </a:solidFill>
              </a:rPr>
              <a:t>03</a:t>
            </a:r>
            <a:endParaRPr b="1" dirty="0">
              <a:solidFill>
                <a:schemeClr val="bg1"/>
              </a:solidFill>
            </a:endParaRPr>
          </a:p>
        </p:txBody>
      </p:sp>
      <p:sp>
        <p:nvSpPr>
          <p:cNvPr id="343" name="Google Shape;343;p34"/>
          <p:cNvSpPr txBox="1">
            <a:spLocks noGrp="1"/>
          </p:cNvSpPr>
          <p:nvPr>
            <p:ph type="title" idx="21"/>
          </p:nvPr>
        </p:nvSpPr>
        <p:spPr>
          <a:xfrm>
            <a:off x="960000" y="593367"/>
            <a:ext cx="10272000" cy="763600"/>
          </a:xfrm>
          <a:prstGeom prst="rect">
            <a:avLst/>
          </a:prstGeom>
        </p:spPr>
        <p:txBody>
          <a:bodyPr spcFirstLastPara="1" vert="horz" wrap="square" lIns="121900" tIns="121900" rIns="121900" bIns="121900" rtlCol="0" anchor="t" anchorCtr="0">
            <a:noAutofit/>
          </a:bodyPr>
          <a:lstStyle/>
          <a:p>
            <a:pPr algn="ctr"/>
            <a:r>
              <a:rPr lang="en" sz="5347" dirty="0">
                <a:solidFill>
                  <a:srgbClr val="56AEFF"/>
                </a:solidFill>
                <a:ea typeface="+mn-ea"/>
                <a:cs typeface="+mn-cs"/>
              </a:rPr>
              <a:t>Outline</a:t>
            </a:r>
            <a:endParaRPr sz="5347" dirty="0">
              <a:solidFill>
                <a:srgbClr val="56AEFF"/>
              </a:solidFill>
              <a:ea typeface="+mn-ea"/>
              <a:cs typeface="+mn-cs"/>
            </a:endParaRPr>
          </a:p>
        </p:txBody>
      </p:sp>
      <p:sp>
        <p:nvSpPr>
          <p:cNvPr id="327" name="Google Shape;327;p34"/>
          <p:cNvSpPr txBox="1">
            <a:spLocks noGrp="1"/>
          </p:cNvSpPr>
          <p:nvPr>
            <p:ph type="title" idx="9"/>
          </p:nvPr>
        </p:nvSpPr>
        <p:spPr>
          <a:xfrm>
            <a:off x="2930575" y="3863359"/>
            <a:ext cx="3489229" cy="549200"/>
          </a:xfrm>
          <a:prstGeom prst="rect">
            <a:avLst/>
          </a:prstGeom>
        </p:spPr>
        <p:txBody>
          <a:bodyPr spcFirstLastPara="1" vert="horz" wrap="square" lIns="121900" tIns="121900" rIns="121900" bIns="121900" rtlCol="0" anchor="b" anchorCtr="0">
            <a:noAutofit/>
          </a:bodyPr>
          <a:lstStyle/>
          <a:p>
            <a:r>
              <a:rPr lang="en-US" sz="2400" b="1" dirty="0">
                <a:solidFill>
                  <a:schemeClr val="bg1"/>
                </a:solidFill>
              </a:rPr>
              <a:t>Web Application</a:t>
            </a:r>
          </a:p>
        </p:txBody>
      </p:sp>
      <p:sp>
        <p:nvSpPr>
          <p:cNvPr id="35" name="Google Shape;327;p34">
            <a:extLst>
              <a:ext uri="{FF2B5EF4-FFF2-40B4-BE49-F238E27FC236}">
                <a16:creationId xmlns:a16="http://schemas.microsoft.com/office/drawing/2014/main" id="{B0B8CCC2-BA69-88CE-E4FF-3EAB94C5C8AA}"/>
              </a:ext>
            </a:extLst>
          </p:cNvPr>
          <p:cNvSpPr txBox="1">
            <a:spLocks/>
          </p:cNvSpPr>
          <p:nvPr/>
        </p:nvSpPr>
        <p:spPr>
          <a:xfrm>
            <a:off x="7610180" y="4911767"/>
            <a:ext cx="3639200" cy="54920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2500"/>
              <a:buNone/>
              <a:defRPr sz="2667" kern="1200">
                <a:solidFill>
                  <a:schemeClr val="lt2"/>
                </a:solidFill>
                <a:latin typeface="Avenir Next LT Pro" panose="020B0504020202020204" pitchFamily="34" charset="0"/>
                <a:ea typeface="+mj-ea"/>
                <a:cs typeface="+mj-c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b="1" dirty="0">
                <a:solidFill>
                  <a:schemeClr val="bg1"/>
                </a:solidFill>
              </a:rPr>
              <a:t>Backend</a:t>
            </a:r>
          </a:p>
        </p:txBody>
      </p:sp>
      <p:sp>
        <p:nvSpPr>
          <p:cNvPr id="36" name="Google Shape;328;p34">
            <a:extLst>
              <a:ext uri="{FF2B5EF4-FFF2-40B4-BE49-F238E27FC236}">
                <a16:creationId xmlns:a16="http://schemas.microsoft.com/office/drawing/2014/main" id="{9519C7A5-5E1B-649A-188D-C17D64F6A9C7}"/>
              </a:ext>
            </a:extLst>
          </p:cNvPr>
          <p:cNvSpPr txBox="1">
            <a:spLocks/>
          </p:cNvSpPr>
          <p:nvPr/>
        </p:nvSpPr>
        <p:spPr>
          <a:xfrm>
            <a:off x="7509450" y="4821911"/>
            <a:ext cx="3639200" cy="703600"/>
          </a:xfrm>
          <a:prstGeom prst="rect">
            <a:avLst/>
          </a:prstGeom>
        </p:spPr>
        <p:txBody>
          <a:bodyPr spcFirstLastPara="1" vert="horz" wrap="square" lIns="121900" tIns="121900" rIns="121900" bIns="121900" rtlCol="0" anchor="t" anchorCtr="0">
            <a:noAutofit/>
          </a:bodyPr>
          <a:lstStyle>
            <a:lvl1pPr marL="228600" lvl="0" indent="-228600" algn="l" defTabSz="914400" rtl="0" eaLnBrk="1" latinLnBrk="0" hangingPunct="1">
              <a:lnSpc>
                <a:spcPct val="100000"/>
              </a:lnSpc>
              <a:spcBef>
                <a:spcPts val="0"/>
              </a:spcBef>
              <a:spcAft>
                <a:spcPts val="0"/>
              </a:spcAft>
              <a:buSzPts val="1600"/>
              <a:buFont typeface="Arial" panose="020B0604020202020204" pitchFamily="34" charset="0"/>
              <a:buNone/>
              <a:defRPr sz="2800" kern="1200">
                <a:solidFill>
                  <a:schemeClr val="tx1"/>
                </a:solidFill>
                <a:latin typeface="Avenir Next LT Pro" panose="020B0504020202020204" pitchFamily="34" charset="0"/>
                <a:ea typeface="+mn-ea"/>
                <a:cs typeface="+mn-cs"/>
              </a:defRPr>
            </a:lvl1pPr>
            <a:lvl2pPr marL="685800" lvl="1"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Avenir Next LT Pro" panose="020B0504020202020204" pitchFamily="34" charset="0"/>
                <a:ea typeface="+mn-ea"/>
                <a:cs typeface="+mn-cs"/>
              </a:defRPr>
            </a:lvl2pPr>
            <a:lvl3pPr marL="1143000" lvl="2"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Avenir Next LT Pro" panose="020B0504020202020204" pitchFamily="34" charset="0"/>
                <a:ea typeface="+mn-ea"/>
                <a:cs typeface="+mn-cs"/>
              </a:defRPr>
            </a:lvl3pPr>
            <a:lvl4pPr marL="1600200" lvl="3"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Avenir Next LT Pro" panose="020B0504020202020204" pitchFamily="34" charset="0"/>
                <a:ea typeface="+mn-ea"/>
                <a:cs typeface="+mn-cs"/>
              </a:defRPr>
            </a:lvl4pPr>
            <a:lvl5pPr marL="2057400" lvl="4"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Avenir Next LT Pro" panose="020B0504020202020204" pitchFamily="34" charset="0"/>
                <a:ea typeface="+mn-ea"/>
                <a:cs typeface="+mn-cs"/>
              </a:defRPr>
            </a:lvl5pPr>
            <a:lvl6pPr marL="2514600" lvl="5"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9pPr>
          </a:lstStyle>
          <a:p>
            <a:pPr marL="0" indent="0"/>
            <a:endParaRPr lang="en-US" sz="1600" dirty="0"/>
          </a:p>
        </p:txBody>
      </p:sp>
      <p:sp>
        <p:nvSpPr>
          <p:cNvPr id="37" name="Google Shape;339;p34">
            <a:extLst>
              <a:ext uri="{FF2B5EF4-FFF2-40B4-BE49-F238E27FC236}">
                <a16:creationId xmlns:a16="http://schemas.microsoft.com/office/drawing/2014/main" id="{982AC456-B8D5-F304-BE12-90D9D63C7F5B}"/>
              </a:ext>
            </a:extLst>
          </p:cNvPr>
          <p:cNvSpPr txBox="1">
            <a:spLocks/>
          </p:cNvSpPr>
          <p:nvPr/>
        </p:nvSpPr>
        <p:spPr>
          <a:xfrm>
            <a:off x="6453047" y="4987111"/>
            <a:ext cx="1088800" cy="478400"/>
          </a:xfrm>
          <a:prstGeom prst="rect">
            <a:avLst/>
          </a:prstGeom>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SzPts val="2500"/>
              <a:buNone/>
              <a:defRPr sz="4000" kern="1200">
                <a:solidFill>
                  <a:schemeClr val="tx1"/>
                </a:solidFill>
                <a:latin typeface="Avenir Next LT Pro" panose="020B0504020202020204" pitchFamily="34" charset="0"/>
                <a:ea typeface="+mj-ea"/>
                <a:cs typeface="+mj-c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pPr algn="ctr"/>
            <a:r>
              <a:rPr lang="en" b="1" dirty="0">
                <a:solidFill>
                  <a:schemeClr val="bg1"/>
                </a:solidFill>
              </a:rPr>
              <a:t>04</a:t>
            </a:r>
          </a:p>
        </p:txBody>
      </p:sp>
      <p:sp>
        <p:nvSpPr>
          <p:cNvPr id="2" name="Freeform 31">
            <a:extLst>
              <a:ext uri="{FF2B5EF4-FFF2-40B4-BE49-F238E27FC236}">
                <a16:creationId xmlns:a16="http://schemas.microsoft.com/office/drawing/2014/main" id="{7FC0D909-100F-A049-3F6D-8367C13C5E9C}"/>
              </a:ext>
            </a:extLst>
          </p:cNvPr>
          <p:cNvSpPr/>
          <p:nvPr/>
        </p:nvSpPr>
        <p:spPr>
          <a:xfrm>
            <a:off x="-5087551" y="398337"/>
            <a:ext cx="6051630" cy="6051630"/>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29" name="AutoShape 5">
            <a:extLst>
              <a:ext uri="{FF2B5EF4-FFF2-40B4-BE49-F238E27FC236}">
                <a16:creationId xmlns:a16="http://schemas.microsoft.com/office/drawing/2014/main" id="{ED4EC769-B0F7-8F2A-D1A6-30719CA328F9}"/>
              </a:ext>
            </a:extLst>
          </p:cNvPr>
          <p:cNvSpPr/>
          <p:nvPr/>
        </p:nvSpPr>
        <p:spPr>
          <a:xfrm rot="5400000" flipV="1">
            <a:off x="2181531" y="2503811"/>
            <a:ext cx="1188720" cy="0"/>
          </a:xfrm>
          <a:prstGeom prst="line">
            <a:avLst/>
          </a:prstGeom>
          <a:ln w="38100" cap="flat">
            <a:solidFill>
              <a:srgbClr val="FFFFFF"/>
            </a:solidFill>
            <a:prstDash val="solid"/>
            <a:headEnd type="none" w="sm" len="sm"/>
            <a:tailEnd type="none" w="sm" len="sm"/>
          </a:ln>
        </p:spPr>
        <p:txBody>
          <a:bodyPr/>
          <a:lstStyle/>
          <a:p>
            <a:endParaRPr lang="en-US" sz="1200"/>
          </a:p>
        </p:txBody>
      </p:sp>
      <p:sp>
        <p:nvSpPr>
          <p:cNvPr id="30" name="AutoShape 5">
            <a:extLst>
              <a:ext uri="{FF2B5EF4-FFF2-40B4-BE49-F238E27FC236}">
                <a16:creationId xmlns:a16="http://schemas.microsoft.com/office/drawing/2014/main" id="{E60B324F-17F4-61DD-901D-93AAF21A3D53}"/>
              </a:ext>
            </a:extLst>
          </p:cNvPr>
          <p:cNvSpPr/>
          <p:nvPr/>
        </p:nvSpPr>
        <p:spPr>
          <a:xfrm rot="5400000" flipV="1">
            <a:off x="1871116" y="4781748"/>
            <a:ext cx="1828800" cy="0"/>
          </a:xfrm>
          <a:prstGeom prst="line">
            <a:avLst/>
          </a:prstGeom>
          <a:ln w="38100" cap="flat">
            <a:solidFill>
              <a:srgbClr val="FFFFFF"/>
            </a:solidFill>
            <a:prstDash val="solid"/>
            <a:headEnd type="none" w="sm" len="sm"/>
            <a:tailEnd type="none" w="sm" len="sm"/>
          </a:ln>
        </p:spPr>
        <p:txBody>
          <a:bodyPr/>
          <a:lstStyle/>
          <a:p>
            <a:endParaRPr lang="en-US" sz="1200"/>
          </a:p>
        </p:txBody>
      </p:sp>
      <p:sp>
        <p:nvSpPr>
          <p:cNvPr id="32" name="AutoShape 5">
            <a:extLst>
              <a:ext uri="{FF2B5EF4-FFF2-40B4-BE49-F238E27FC236}">
                <a16:creationId xmlns:a16="http://schemas.microsoft.com/office/drawing/2014/main" id="{19562B77-44A8-23AA-B144-C6AD96C148A4}"/>
              </a:ext>
            </a:extLst>
          </p:cNvPr>
          <p:cNvSpPr/>
          <p:nvPr/>
        </p:nvSpPr>
        <p:spPr>
          <a:xfrm rot="5400000" flipV="1">
            <a:off x="6287261" y="3035935"/>
            <a:ext cx="2286000" cy="0"/>
          </a:xfrm>
          <a:prstGeom prst="line">
            <a:avLst/>
          </a:prstGeom>
          <a:ln w="38100" cap="flat">
            <a:solidFill>
              <a:srgbClr val="FFFFFF"/>
            </a:solidFill>
            <a:prstDash val="solid"/>
            <a:headEnd type="none" w="sm" len="sm"/>
            <a:tailEnd type="none" w="sm" len="sm"/>
          </a:ln>
        </p:spPr>
        <p:txBody>
          <a:bodyPr/>
          <a:lstStyle/>
          <a:p>
            <a:endParaRPr lang="en-US" sz="1200"/>
          </a:p>
        </p:txBody>
      </p:sp>
      <p:sp>
        <p:nvSpPr>
          <p:cNvPr id="33" name="AutoShape 5">
            <a:extLst>
              <a:ext uri="{FF2B5EF4-FFF2-40B4-BE49-F238E27FC236}">
                <a16:creationId xmlns:a16="http://schemas.microsoft.com/office/drawing/2014/main" id="{56AA0AB2-ECFA-8A9D-ED7B-9CC517B62657}"/>
              </a:ext>
            </a:extLst>
          </p:cNvPr>
          <p:cNvSpPr/>
          <p:nvPr/>
        </p:nvSpPr>
        <p:spPr>
          <a:xfrm rot="5400000" flipV="1">
            <a:off x="6780556" y="5568638"/>
            <a:ext cx="1280160" cy="0"/>
          </a:xfrm>
          <a:prstGeom prst="line">
            <a:avLst/>
          </a:prstGeom>
          <a:ln w="38100" cap="flat">
            <a:solidFill>
              <a:srgbClr val="FFFFFF"/>
            </a:solidFill>
            <a:prstDash val="solid"/>
            <a:headEnd type="none" w="sm" len="sm"/>
            <a:tailEnd type="none" w="sm" len="sm"/>
          </a:ln>
        </p:spPr>
        <p:txBody>
          <a:bodyPr/>
          <a:lstStyle/>
          <a:p>
            <a:endParaRPr lang="en-US" sz="1200"/>
          </a:p>
        </p:txBody>
      </p:sp>
      <p:sp>
        <p:nvSpPr>
          <p:cNvPr id="11" name="Google Shape;328;p34">
            <a:extLst>
              <a:ext uri="{FF2B5EF4-FFF2-40B4-BE49-F238E27FC236}">
                <a16:creationId xmlns:a16="http://schemas.microsoft.com/office/drawing/2014/main" id="{03BACB34-EE58-BB48-C87A-EEB3A38AB2FD}"/>
              </a:ext>
            </a:extLst>
          </p:cNvPr>
          <p:cNvSpPr txBox="1">
            <a:spLocks/>
          </p:cNvSpPr>
          <p:nvPr/>
        </p:nvSpPr>
        <p:spPr>
          <a:xfrm>
            <a:off x="7584438" y="5192635"/>
            <a:ext cx="3410662" cy="703600"/>
          </a:xfrm>
          <a:prstGeom prst="rect">
            <a:avLst/>
          </a:prstGeom>
        </p:spPr>
        <p:txBody>
          <a:bodyPr spcFirstLastPara="1" vert="horz" wrap="square" lIns="121900" tIns="121900" rIns="121900" bIns="121900" rtlCol="0" anchor="t" anchorCtr="0">
            <a:noAutofit/>
          </a:bodyPr>
          <a:lstStyle>
            <a:lvl1pPr marL="228600" lvl="0" indent="-228600" algn="l" defTabSz="914400" rtl="0" eaLnBrk="1" latinLnBrk="0" hangingPunct="1">
              <a:lnSpc>
                <a:spcPct val="100000"/>
              </a:lnSpc>
              <a:spcBef>
                <a:spcPts val="0"/>
              </a:spcBef>
              <a:spcAft>
                <a:spcPts val="0"/>
              </a:spcAft>
              <a:buSzPts val="1600"/>
              <a:buFont typeface="Arial" panose="020B0604020202020204" pitchFamily="34" charset="0"/>
              <a:buNone/>
              <a:defRPr sz="2800" kern="1200">
                <a:solidFill>
                  <a:schemeClr val="bg1"/>
                </a:solidFill>
                <a:latin typeface="Avenir Next LT Pro" panose="020B0504020202020204" pitchFamily="34" charset="0"/>
                <a:ea typeface="+mn-ea"/>
                <a:cs typeface="+mn-cs"/>
              </a:defRPr>
            </a:lvl1pPr>
            <a:lvl2pPr marL="685800" lvl="1"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bg1"/>
                </a:solidFill>
                <a:latin typeface="Avenir Next LT Pro" panose="020B0504020202020204" pitchFamily="34" charset="0"/>
                <a:ea typeface="+mn-ea"/>
                <a:cs typeface="+mn-cs"/>
              </a:defRPr>
            </a:lvl2pPr>
            <a:lvl3pPr marL="1143000" lvl="2"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bg1"/>
                </a:solidFill>
                <a:latin typeface="Avenir Next LT Pro" panose="020B0504020202020204" pitchFamily="34" charset="0"/>
                <a:ea typeface="+mn-ea"/>
                <a:cs typeface="+mn-cs"/>
              </a:defRPr>
            </a:lvl3pPr>
            <a:lvl4pPr marL="1600200" lvl="3"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bg1"/>
                </a:solidFill>
                <a:latin typeface="Avenir Next LT Pro" panose="020B0504020202020204" pitchFamily="34" charset="0"/>
                <a:ea typeface="+mn-ea"/>
                <a:cs typeface="+mn-cs"/>
              </a:defRPr>
            </a:lvl4pPr>
            <a:lvl5pPr marL="2057400" lvl="4"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bg1"/>
                </a:solidFill>
                <a:latin typeface="Avenir Next LT Pro" panose="020B0504020202020204" pitchFamily="34" charset="0"/>
                <a:ea typeface="+mn-ea"/>
                <a:cs typeface="+mn-cs"/>
              </a:defRPr>
            </a:lvl5pPr>
            <a:lvl6pPr marL="2514600" lvl="5"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9pPr>
          </a:lstStyle>
          <a:p>
            <a:pPr marL="0" indent="0"/>
            <a:r>
              <a:rPr lang="en-US" sz="1600" dirty="0"/>
              <a:t>3.</a:t>
            </a:r>
            <a:r>
              <a:rPr lang="ar-EG" sz="1600" dirty="0"/>
              <a:t>1</a:t>
            </a:r>
            <a:r>
              <a:rPr lang="en-US" sz="1600" dirty="0"/>
              <a:t> Development with .NET</a:t>
            </a:r>
            <a:endParaRPr lang="ar-EG" sz="1600" dirty="0"/>
          </a:p>
          <a:p>
            <a:pPr marL="0" indent="0"/>
            <a:r>
              <a:rPr lang="en-US" sz="1600" dirty="0"/>
              <a:t>3.</a:t>
            </a:r>
            <a:r>
              <a:rPr lang="ar-EG" sz="1600" dirty="0"/>
              <a:t>2</a:t>
            </a:r>
            <a:r>
              <a:rPr lang="en-US" sz="1600" dirty="0"/>
              <a:t> Data design and Packages</a:t>
            </a:r>
          </a:p>
          <a:p>
            <a:pPr marL="0" indent="0"/>
            <a:r>
              <a:rPr lang="en-US" sz="1600" dirty="0"/>
              <a:t>3.</a:t>
            </a:r>
            <a:r>
              <a:rPr lang="ar-EG" sz="1600" dirty="0"/>
              <a:t>3</a:t>
            </a:r>
            <a:r>
              <a:rPr lang="en-US" sz="1600" dirty="0"/>
              <a:t> Architecture and Design Patterns</a:t>
            </a:r>
          </a:p>
          <a:p>
            <a:pPr marL="0" indent="0"/>
            <a:r>
              <a:rPr lang="en-US" sz="1600" dirty="0"/>
              <a:t>3.</a:t>
            </a:r>
            <a:r>
              <a:rPr lang="ar-EG" sz="1600" dirty="0"/>
              <a:t>4</a:t>
            </a:r>
            <a:r>
              <a:rPr lang="en-US" sz="1600" dirty="0"/>
              <a:t> Project Structure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F5E3-AA80-F186-F606-C482F1AA76E5}"/>
              </a:ext>
            </a:extLst>
          </p:cNvPr>
          <p:cNvSpPr>
            <a:spLocks noGrp="1"/>
          </p:cNvSpPr>
          <p:nvPr>
            <p:ph type="title"/>
          </p:nvPr>
        </p:nvSpPr>
        <p:spPr/>
        <p:txBody>
          <a:bodyPr/>
          <a:lstStyle/>
          <a:p>
            <a:r>
              <a:rPr lang="en-US" dirty="0"/>
              <a:t>User Interface (UI)</a:t>
            </a:r>
          </a:p>
        </p:txBody>
      </p:sp>
      <p:sp>
        <p:nvSpPr>
          <p:cNvPr id="3" name="Content Placeholder 2">
            <a:extLst>
              <a:ext uri="{FF2B5EF4-FFF2-40B4-BE49-F238E27FC236}">
                <a16:creationId xmlns:a16="http://schemas.microsoft.com/office/drawing/2014/main" id="{C67D2B8B-D5B6-A1BB-50E4-490954F841C3}"/>
              </a:ext>
            </a:extLst>
          </p:cNvPr>
          <p:cNvSpPr>
            <a:spLocks noGrp="1"/>
          </p:cNvSpPr>
          <p:nvPr>
            <p:ph idx="1"/>
          </p:nvPr>
        </p:nvSpPr>
        <p:spPr>
          <a:xfrm>
            <a:off x="762000" y="1647208"/>
            <a:ext cx="10668000" cy="4865107"/>
          </a:xfrm>
        </p:spPr>
        <p:txBody>
          <a:bodyPr>
            <a:normAutofit/>
          </a:bodyPr>
          <a:lstStyle/>
          <a:p>
            <a:pPr marL="0" indent="0">
              <a:lnSpc>
                <a:spcPct val="120000"/>
              </a:lnSpc>
              <a:buNone/>
            </a:pPr>
            <a:r>
              <a:rPr lang="en-US" sz="2200" dirty="0"/>
              <a:t>We used Figma as an environment to build the app UI.</a:t>
            </a:r>
          </a:p>
          <a:p>
            <a:pPr marL="0" indent="0">
              <a:lnSpc>
                <a:spcPct val="120000"/>
              </a:lnSpc>
              <a:buNone/>
            </a:pPr>
            <a:r>
              <a:rPr lang="en-US" sz="2200" dirty="0"/>
              <a:t>Tools used are plugins: Iconify, </a:t>
            </a:r>
            <a:r>
              <a:rPr lang="en-US" sz="2200" dirty="0" err="1"/>
              <a:t>Unsplash</a:t>
            </a:r>
            <a:r>
              <a:rPr lang="en-US" sz="2200" dirty="0"/>
              <a:t>, Ui faces and a little mockup.</a:t>
            </a:r>
            <a:endParaRPr lang="en-US" sz="2000" dirty="0"/>
          </a:p>
          <a:p>
            <a:pPr marL="0" indent="0">
              <a:lnSpc>
                <a:spcPct val="120000"/>
              </a:lnSpc>
              <a:buNone/>
            </a:pPr>
            <a:r>
              <a:rPr lang="en-US" sz="2000" b="1" dirty="0"/>
              <a:t>Tools in Figma that aided the design process</a:t>
            </a:r>
            <a:r>
              <a:rPr lang="en-US" sz="2000" dirty="0"/>
              <a:t>:</a:t>
            </a:r>
          </a:p>
          <a:p>
            <a:pPr marL="0" indent="0" algn="ctr">
              <a:lnSpc>
                <a:spcPct val="120000"/>
              </a:lnSpc>
              <a:buNone/>
            </a:pPr>
            <a:r>
              <a:rPr lang="en-US" sz="2000" dirty="0"/>
              <a:t>Components: streamlines edits by allowing changes to propagate throughout the design.</a:t>
            </a:r>
            <a:endParaRPr lang="ar-EG" sz="2000" dirty="0"/>
          </a:p>
          <a:p>
            <a:pPr marL="0" indent="0" algn="ctr">
              <a:lnSpc>
                <a:spcPct val="120000"/>
              </a:lnSpc>
              <a:buNone/>
            </a:pPr>
            <a:r>
              <a:rPr lang="en-US" sz="2000" dirty="0"/>
              <a:t>Auto Layouts: Automatically organize elements without additional adjustments.</a:t>
            </a:r>
          </a:p>
        </p:txBody>
      </p:sp>
      <p:pic>
        <p:nvPicPr>
          <p:cNvPr id="5" name="Graphic 4">
            <a:extLst>
              <a:ext uri="{FF2B5EF4-FFF2-40B4-BE49-F238E27FC236}">
                <a16:creationId xmlns:a16="http://schemas.microsoft.com/office/drawing/2014/main" id="{90C8A969-49D1-5696-D1CE-72196A3E071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87256" y="1647208"/>
            <a:ext cx="876475" cy="1314449"/>
          </a:xfrm>
          <a:prstGeom prst="rect">
            <a:avLst/>
          </a:prstGeom>
        </p:spPr>
      </p:pic>
    </p:spTree>
    <p:extLst>
      <p:ext uri="{BB962C8B-B14F-4D97-AF65-F5344CB8AC3E}">
        <p14:creationId xmlns:p14="http://schemas.microsoft.com/office/powerpoint/2010/main" val="2115102557"/>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F5E3-AA80-F186-F606-C482F1AA76E5}"/>
              </a:ext>
            </a:extLst>
          </p:cNvPr>
          <p:cNvSpPr>
            <a:spLocks noGrp="1"/>
          </p:cNvSpPr>
          <p:nvPr>
            <p:ph type="title"/>
          </p:nvPr>
        </p:nvSpPr>
        <p:spPr/>
        <p:txBody>
          <a:bodyPr/>
          <a:lstStyle/>
          <a:p>
            <a:r>
              <a:rPr lang="en-US" dirty="0"/>
              <a:t>User Interface (UI)</a:t>
            </a:r>
          </a:p>
        </p:txBody>
      </p:sp>
      <p:sp>
        <p:nvSpPr>
          <p:cNvPr id="3" name="Content Placeholder 2">
            <a:extLst>
              <a:ext uri="{FF2B5EF4-FFF2-40B4-BE49-F238E27FC236}">
                <a16:creationId xmlns:a16="http://schemas.microsoft.com/office/drawing/2014/main" id="{C67D2B8B-D5B6-A1BB-50E4-490954F841C3}"/>
              </a:ext>
            </a:extLst>
          </p:cNvPr>
          <p:cNvSpPr>
            <a:spLocks noGrp="1"/>
          </p:cNvSpPr>
          <p:nvPr>
            <p:ph idx="1"/>
          </p:nvPr>
        </p:nvSpPr>
        <p:spPr>
          <a:xfrm>
            <a:off x="838200" y="1825625"/>
            <a:ext cx="4480931" cy="4351338"/>
          </a:xfrm>
        </p:spPr>
        <p:txBody>
          <a:bodyPr>
            <a:normAutofit/>
          </a:bodyPr>
          <a:lstStyle/>
          <a:p>
            <a:pPr marL="0" indent="0">
              <a:lnSpc>
                <a:spcPct val="120000"/>
              </a:lnSpc>
              <a:buNone/>
            </a:pPr>
            <a:r>
              <a:rPr lang="en-US" sz="2200" b="1" dirty="0"/>
              <a:t>Prototyping</a:t>
            </a:r>
          </a:p>
          <a:p>
            <a:pPr marL="0" indent="0" algn="ctr">
              <a:lnSpc>
                <a:spcPct val="120000"/>
              </a:lnSpc>
              <a:buNone/>
            </a:pPr>
            <a:r>
              <a:rPr lang="en-US" sz="1800" dirty="0"/>
              <a:t>A prototype is an initial model developed to meet key requirements.</a:t>
            </a:r>
          </a:p>
          <a:p>
            <a:pPr marL="0" indent="0" algn="ctr">
              <a:lnSpc>
                <a:spcPct val="120000"/>
              </a:lnSpc>
              <a:buNone/>
            </a:pPr>
            <a:r>
              <a:rPr lang="en-US" sz="1800" dirty="0"/>
              <a:t>Early modeling saves time and costs by identifying usability issues early, improving designs before production begins.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1577" y="2169459"/>
            <a:ext cx="6411081" cy="31921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9482896"/>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094" y="365125"/>
            <a:ext cx="10515600" cy="1143000"/>
          </a:xfrm>
        </p:spPr>
        <p:txBody>
          <a:bodyPr>
            <a:normAutofit/>
          </a:bodyPr>
          <a:lstStyle/>
          <a:p>
            <a:r>
              <a:rPr lang="en-US" dirty="0"/>
              <a:t>Features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35695" y="1246094"/>
            <a:ext cx="4591211" cy="21425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Content Placeholder 2">
            <a:extLst>
              <a:ext uri="{FF2B5EF4-FFF2-40B4-BE49-F238E27FC236}">
                <a16:creationId xmlns:a16="http://schemas.microsoft.com/office/drawing/2014/main" id="{3DD80DB6-3410-F74F-EE01-BE20B376E8EE}"/>
              </a:ext>
            </a:extLst>
          </p:cNvPr>
          <p:cNvSpPr txBox="1">
            <a:spLocks/>
          </p:cNvSpPr>
          <p:nvPr/>
        </p:nvSpPr>
        <p:spPr>
          <a:xfrm>
            <a:off x="222194" y="1508125"/>
            <a:ext cx="6635308" cy="41037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t>Overview </a:t>
            </a:r>
          </a:p>
          <a:p>
            <a:pPr marL="0" indent="0">
              <a:buNone/>
            </a:pPr>
            <a:r>
              <a:rPr lang="en-US" sz="2200" b="1" dirty="0"/>
              <a:t>  The first page of the program gives an idea of ​​what skin cancer is and what the idea of ​​our project is</a:t>
            </a:r>
          </a:p>
          <a:p>
            <a:pPr marL="0" indent="0">
              <a:buFont typeface="Arial" panose="020B0604020202020204" pitchFamily="34" charset="0"/>
              <a:buNone/>
            </a:pPr>
            <a:endParaRPr lang="en-US" sz="2400" dirty="0"/>
          </a:p>
          <a:p>
            <a:pPr marL="0" indent="0">
              <a:buFont typeface="Arial" panose="020B0604020202020204" pitchFamily="34" charset="0"/>
              <a:buNone/>
            </a:pPr>
            <a:r>
              <a:rPr lang="en-US" sz="2200" b="1" dirty="0"/>
              <a:t>More about skin cancer</a:t>
            </a:r>
            <a:endParaRPr lang="ar-EG" sz="2200" b="1" dirty="0"/>
          </a:p>
          <a:p>
            <a:pPr marL="0" indent="0">
              <a:buFont typeface="Arial" panose="020B0604020202020204" pitchFamily="34" charset="0"/>
              <a:buNone/>
            </a:pPr>
            <a:r>
              <a:rPr lang="en-US" sz="1800" dirty="0"/>
              <a:t>It gives an idea about skin cancer, what the disease is, and what are all its types and symptoms. The first cases of the disease being discovered</a:t>
            </a:r>
          </a:p>
          <a:p>
            <a:pPr marL="0" indent="0">
              <a:buFont typeface="Arial" panose="020B0604020202020204" pitchFamily="34" charset="0"/>
              <a:buNone/>
            </a:pPr>
            <a:endParaRPr lang="en-US" sz="1800" dirty="0"/>
          </a:p>
          <a:p>
            <a:pPr marL="0" indent="0">
              <a:buNone/>
            </a:pPr>
            <a:r>
              <a:rPr lang="en-US" sz="2200" b="1" dirty="0"/>
              <a:t> Contact us  </a:t>
            </a:r>
            <a:endParaRPr lang="ar-EG" sz="2200" b="1" dirty="0"/>
          </a:p>
          <a:p>
            <a:pPr marL="0" indent="0">
              <a:buNone/>
            </a:pPr>
            <a:r>
              <a:rPr lang="en-US" sz="1800" dirty="0"/>
              <a:t>Here we know who the doctors are with us on the program and ways to communicate with them</a:t>
            </a:r>
          </a:p>
          <a:p>
            <a:pPr marL="0" indent="0">
              <a:buFont typeface="Arial" panose="020B0604020202020204" pitchFamily="34" charset="0"/>
              <a:buNone/>
            </a:pPr>
            <a:endParaRPr lang="ar-EG"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pic>
        <p:nvPicPr>
          <p:cNvPr id="8" name="Picture 7"/>
          <p:cNvPicPr>
            <a:picLocks noChangeAspect="1"/>
          </p:cNvPicPr>
          <p:nvPr/>
        </p:nvPicPr>
        <p:blipFill>
          <a:blip r:embed="rId3"/>
          <a:stretch>
            <a:fillRect/>
          </a:stretch>
        </p:blipFill>
        <p:spPr>
          <a:xfrm>
            <a:off x="6852103" y="3561208"/>
            <a:ext cx="4480203" cy="20506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4"/>
          <a:stretch>
            <a:fillRect/>
          </a:stretch>
        </p:blipFill>
        <p:spPr>
          <a:xfrm>
            <a:off x="2713502" y="5722064"/>
            <a:ext cx="4022193" cy="15416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07950327"/>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1752-57F8-6946-9AE4-2FEB1A9891FC}"/>
              </a:ext>
            </a:extLst>
          </p:cNvPr>
          <p:cNvSpPr>
            <a:spLocks noGrp="1"/>
          </p:cNvSpPr>
          <p:nvPr>
            <p:ph type="title"/>
          </p:nvPr>
        </p:nvSpPr>
        <p:spPr/>
        <p:txBody>
          <a:bodyPr>
            <a:normAutofit/>
          </a:bodyPr>
          <a:lstStyle/>
          <a:p>
            <a:r>
              <a:rPr lang="en-US" dirty="0"/>
              <a:t>Features</a:t>
            </a:r>
          </a:p>
        </p:txBody>
      </p:sp>
      <p:sp>
        <p:nvSpPr>
          <p:cNvPr id="3" name="Content Placeholder 2">
            <a:extLst>
              <a:ext uri="{FF2B5EF4-FFF2-40B4-BE49-F238E27FC236}">
                <a16:creationId xmlns:a16="http://schemas.microsoft.com/office/drawing/2014/main" id="{3DD80DB6-3410-F74F-EE01-BE20B376E8EE}"/>
              </a:ext>
            </a:extLst>
          </p:cNvPr>
          <p:cNvSpPr>
            <a:spLocks noGrp="1"/>
          </p:cNvSpPr>
          <p:nvPr>
            <p:ph idx="1"/>
          </p:nvPr>
        </p:nvSpPr>
        <p:spPr>
          <a:xfrm>
            <a:off x="138953" y="1508125"/>
            <a:ext cx="6760813" cy="4351338"/>
          </a:xfrm>
        </p:spPr>
        <p:txBody>
          <a:bodyPr>
            <a:normAutofit/>
          </a:bodyPr>
          <a:lstStyle/>
          <a:p>
            <a:pPr marL="0" indent="0">
              <a:buNone/>
            </a:pPr>
            <a:endParaRPr lang="en-US" sz="2200" b="1" i="0" dirty="0">
              <a:effectLst/>
            </a:endParaRPr>
          </a:p>
          <a:p>
            <a:pPr marL="0" indent="0">
              <a:buNone/>
            </a:pPr>
            <a:endParaRPr lang="en-US" sz="2200" b="1" dirty="0"/>
          </a:p>
          <a:p>
            <a:pPr marL="0" indent="0">
              <a:buNone/>
            </a:pPr>
            <a:r>
              <a:rPr lang="en-US" sz="3000" b="1" dirty="0"/>
              <a:t>First, you must login before taking any test with a picture. If you do not have an account, you can sign up</a:t>
            </a:r>
            <a:endParaRPr lang="en-US" sz="3000" b="1" i="0" dirty="0">
              <a:effectLst/>
            </a:endParaRPr>
          </a:p>
          <a:p>
            <a:pPr marL="0" indent="0">
              <a:buNone/>
            </a:pPr>
            <a:endParaRPr lang="en-US" sz="2200" b="1" dirty="0"/>
          </a:p>
          <a:p>
            <a:pPr marL="0" indent="0">
              <a:buNone/>
            </a:pPr>
            <a:endParaRPr lang="en-US" sz="2200" b="1" i="0" dirty="0">
              <a:effectLst/>
            </a:endParaRPr>
          </a:p>
          <a:p>
            <a:pPr marL="0" indent="0">
              <a:buNone/>
            </a:pPr>
            <a:endParaRPr lang="en-US" sz="2200" b="1" dirty="0"/>
          </a:p>
          <a:p>
            <a:pPr marL="0" indent="0">
              <a:buNone/>
            </a:pPr>
            <a:endParaRPr lang="en-US" sz="2200" b="1" i="0" dirty="0">
              <a:effectLst/>
            </a:endParaRPr>
          </a:p>
        </p:txBody>
      </p:sp>
      <p:pic>
        <p:nvPicPr>
          <p:cNvPr id="7" name="Picture 6"/>
          <p:cNvPicPr>
            <a:picLocks noChangeAspect="1"/>
          </p:cNvPicPr>
          <p:nvPr/>
        </p:nvPicPr>
        <p:blipFill>
          <a:blip r:embed="rId3"/>
          <a:stretch>
            <a:fillRect/>
          </a:stretch>
        </p:blipFill>
        <p:spPr>
          <a:xfrm>
            <a:off x="7010400" y="1885063"/>
            <a:ext cx="4814047" cy="22816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4"/>
          <a:stretch>
            <a:fillRect/>
          </a:stretch>
        </p:blipFill>
        <p:spPr>
          <a:xfrm>
            <a:off x="1461246" y="4281131"/>
            <a:ext cx="5773271" cy="2370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97677824"/>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1752-57F8-6946-9AE4-2FEB1A9891FC}"/>
              </a:ext>
            </a:extLst>
          </p:cNvPr>
          <p:cNvSpPr>
            <a:spLocks noGrp="1"/>
          </p:cNvSpPr>
          <p:nvPr>
            <p:ph type="title"/>
          </p:nvPr>
        </p:nvSpPr>
        <p:spPr/>
        <p:txBody>
          <a:bodyPr>
            <a:normAutofit/>
          </a:bodyPr>
          <a:lstStyle/>
          <a:p>
            <a:r>
              <a:rPr lang="en-US" dirty="0"/>
              <a:t>Doctor or Patient Features</a:t>
            </a:r>
          </a:p>
        </p:txBody>
      </p:sp>
      <p:sp>
        <p:nvSpPr>
          <p:cNvPr id="3" name="Content Placeholder 2">
            <a:extLst>
              <a:ext uri="{FF2B5EF4-FFF2-40B4-BE49-F238E27FC236}">
                <a16:creationId xmlns:a16="http://schemas.microsoft.com/office/drawing/2014/main" id="{3DD80DB6-3410-F74F-EE01-BE20B376E8EE}"/>
              </a:ext>
            </a:extLst>
          </p:cNvPr>
          <p:cNvSpPr>
            <a:spLocks noGrp="1"/>
          </p:cNvSpPr>
          <p:nvPr>
            <p:ph idx="1"/>
          </p:nvPr>
        </p:nvSpPr>
        <p:spPr>
          <a:xfrm>
            <a:off x="581722" y="1825625"/>
            <a:ext cx="6760813" cy="2913643"/>
          </a:xfrm>
        </p:spPr>
        <p:txBody>
          <a:bodyPr>
            <a:normAutofit/>
          </a:bodyPr>
          <a:lstStyle/>
          <a:p>
            <a:pPr marL="0" indent="0">
              <a:buNone/>
            </a:pPr>
            <a:r>
              <a:rPr lang="en-US" sz="2200" b="1" dirty="0"/>
              <a:t>AI Image Register and Testing</a:t>
            </a:r>
          </a:p>
          <a:p>
            <a:pPr marL="0" indent="0">
              <a:buNone/>
            </a:pPr>
            <a:r>
              <a:rPr lang="en-US" sz="2200" b="1" dirty="0"/>
              <a:t>Here, after clicking on “Take a test,” I will see  upload skin photos to the application.</a:t>
            </a:r>
          </a:p>
          <a:p>
            <a:pPr marL="0" indent="0">
              <a:buNone/>
            </a:pPr>
            <a:r>
              <a:rPr lang="en-US" sz="2200" b="1" dirty="0"/>
              <a:t>An AI model analyzes the image to detect the presence of skin cancer. If skin cancer is detected, the AI ​​classifies the type of skin cancer.</a:t>
            </a:r>
          </a:p>
          <a:p>
            <a:pPr marL="457200" lvl="1" indent="0" algn="ctr">
              <a:buNone/>
            </a:pPr>
            <a:endParaRPr lang="en-US" sz="2000" b="0" i="0" dirty="0">
              <a:effectLst/>
            </a:endParaRPr>
          </a:p>
        </p:txBody>
      </p:sp>
      <p:sp>
        <p:nvSpPr>
          <p:cNvPr id="6" name="Rectangle 1"/>
          <p:cNvSpPr>
            <a:spLocks noChangeArrowheads="1"/>
          </p:cNvSpPr>
          <p:nvPr/>
        </p:nvSpPr>
        <p:spPr bwMode="auto">
          <a:xfrm>
            <a:off x="0" y="285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rgbClr val="1F1F1F"/>
                </a:solidFill>
                <a:effectLst/>
                <a:latin typeface="Noto Naskh Arabic UI"/>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152400" y="1809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rgbClr val="1F1F1F"/>
                </a:solidFill>
                <a:effectLst/>
                <a:latin typeface="Noto Naskh Arabic UI"/>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3"/>
          <p:cNvSpPr>
            <a:spLocks noChangeArrowheads="1"/>
          </p:cNvSpPr>
          <p:nvPr/>
        </p:nvSpPr>
        <p:spPr bwMode="auto">
          <a:xfrm>
            <a:off x="304800" y="3333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rgbClr val="1F1F1F"/>
                </a:solidFill>
                <a:effectLst/>
                <a:latin typeface="Noto Naskh Arabic UI"/>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stretch>
            <a:fillRect/>
          </a:stretch>
        </p:blipFill>
        <p:spPr>
          <a:xfrm>
            <a:off x="5307106" y="3836033"/>
            <a:ext cx="5782235" cy="27100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12727874"/>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pic>
        <p:nvPicPr>
          <p:cNvPr id="5" name="Content Placeholder 4"/>
          <p:cNvPicPr>
            <a:picLocks noGrp="1" noChangeAspect="1"/>
          </p:cNvPicPr>
          <p:nvPr>
            <p:ph idx="1"/>
          </p:nvPr>
        </p:nvPicPr>
        <p:blipFill>
          <a:blip r:embed="rId2"/>
          <a:stretch>
            <a:fillRect/>
          </a:stretch>
        </p:blipFill>
        <p:spPr>
          <a:xfrm>
            <a:off x="10072" y="1918448"/>
            <a:ext cx="5693725" cy="26896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stretch>
            <a:fillRect/>
          </a:stretch>
        </p:blipFill>
        <p:spPr>
          <a:xfrm>
            <a:off x="5703797" y="1918448"/>
            <a:ext cx="6488203" cy="25952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534843"/>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1752-57F8-6946-9AE4-2FEB1A9891FC}"/>
              </a:ext>
            </a:extLst>
          </p:cNvPr>
          <p:cNvSpPr>
            <a:spLocks noGrp="1"/>
          </p:cNvSpPr>
          <p:nvPr>
            <p:ph type="title"/>
          </p:nvPr>
        </p:nvSpPr>
        <p:spPr/>
        <p:txBody>
          <a:bodyPr>
            <a:normAutofit/>
          </a:bodyPr>
          <a:lstStyle/>
          <a:p>
            <a:r>
              <a:rPr lang="en-US" dirty="0"/>
              <a:t>Features</a:t>
            </a:r>
          </a:p>
        </p:txBody>
      </p:sp>
      <p:sp>
        <p:nvSpPr>
          <p:cNvPr id="10" name="Content Placeholder 2">
            <a:extLst>
              <a:ext uri="{FF2B5EF4-FFF2-40B4-BE49-F238E27FC236}">
                <a16:creationId xmlns:a16="http://schemas.microsoft.com/office/drawing/2014/main" id="{091FA627-7FBC-44B2-BD80-0DE42F51FD79}"/>
              </a:ext>
            </a:extLst>
          </p:cNvPr>
          <p:cNvSpPr txBox="1">
            <a:spLocks/>
          </p:cNvSpPr>
          <p:nvPr/>
        </p:nvSpPr>
        <p:spPr>
          <a:xfrm>
            <a:off x="248396" y="1630789"/>
            <a:ext cx="5594219" cy="498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eaLnBrk="1" latinLnBrk="0" hangingPunct="1">
              <a:lnSpc>
                <a:spcPct val="120000"/>
              </a:lnSpc>
              <a:spcBef>
                <a:spcPts val="1000"/>
              </a:spcBef>
              <a:spcAft>
                <a:spcPts val="0"/>
              </a:spcAft>
              <a:buClrTx/>
              <a:buSzPts val="2400"/>
              <a:buNone/>
            </a:pPr>
            <a:r>
              <a:rPr lang="en-US" sz="2200" b="1" i="0" kern="1200" dirty="0">
                <a:solidFill>
                  <a:srgbClr val="FFFFFF"/>
                </a:solidFill>
                <a:effectLst/>
                <a:latin typeface="Avenir Next LT Pro" panose="020B0504020202020204" pitchFamily="34" charset="0"/>
                <a:ea typeface="+mn-ea"/>
                <a:cs typeface="+mn-cs"/>
              </a:rPr>
              <a:t>Nearst Medical Labs</a:t>
            </a:r>
            <a:r>
              <a:rPr lang="ar-EG" sz="2200" b="1" i="0" kern="1200" dirty="0">
                <a:solidFill>
                  <a:srgbClr val="FFFFFF"/>
                </a:solidFill>
                <a:effectLst/>
                <a:latin typeface="Avenir Next LT Pro" panose="020B0504020202020204" pitchFamily="34" charset="0"/>
                <a:ea typeface="+mn-ea"/>
                <a:cs typeface="+mn-cs"/>
              </a:rPr>
              <a:t> :</a:t>
            </a:r>
          </a:p>
          <a:p>
            <a:pPr marL="0" indent="0">
              <a:lnSpc>
                <a:spcPct val="120000"/>
              </a:lnSpc>
              <a:buNone/>
            </a:pPr>
            <a:r>
              <a:rPr lang="en-US" sz="3000" dirty="0"/>
              <a:t>When you click on this feature, you can search for all near labs you based on your current location.</a:t>
            </a:r>
          </a:p>
          <a:p>
            <a:pPr>
              <a:lnSpc>
                <a:spcPct val="120000"/>
              </a:lnSpc>
            </a:pPr>
            <a:endParaRPr lang="en-US" sz="1600" b="0" i="0" dirty="0">
              <a:effectLst/>
            </a:endParaRPr>
          </a:p>
          <a:p>
            <a:pPr marL="457200" indent="0" algn="ctr" rtl="0" eaLnBrk="1" latinLnBrk="0" hangingPunct="1">
              <a:lnSpc>
                <a:spcPct val="120000"/>
              </a:lnSpc>
              <a:spcBef>
                <a:spcPts val="500"/>
              </a:spcBef>
              <a:spcAft>
                <a:spcPts val="0"/>
              </a:spcAft>
              <a:buNone/>
            </a:pPr>
            <a:endParaRPr lang="en-US" sz="1600" dirty="0">
              <a:effectLst/>
            </a:endParaRPr>
          </a:p>
        </p:txBody>
      </p:sp>
      <p:pic>
        <p:nvPicPr>
          <p:cNvPr id="6" name="Picture 5"/>
          <p:cNvPicPr>
            <a:picLocks noChangeAspect="1"/>
          </p:cNvPicPr>
          <p:nvPr/>
        </p:nvPicPr>
        <p:blipFill>
          <a:blip r:embed="rId3"/>
          <a:stretch>
            <a:fillRect/>
          </a:stretch>
        </p:blipFill>
        <p:spPr>
          <a:xfrm>
            <a:off x="6497267" y="1255059"/>
            <a:ext cx="5537850" cy="29796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4"/>
          <a:stretch>
            <a:fillRect/>
          </a:stretch>
        </p:blipFill>
        <p:spPr>
          <a:xfrm>
            <a:off x="3368113" y="4357421"/>
            <a:ext cx="5097939" cy="2750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77628721"/>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Technologies used in deployment </a:t>
            </a:r>
          </a:p>
        </p:txBody>
      </p:sp>
      <p:sp>
        <p:nvSpPr>
          <p:cNvPr id="3" name="Content Placeholder 2"/>
          <p:cNvSpPr>
            <a:spLocks noGrp="1"/>
          </p:cNvSpPr>
          <p:nvPr>
            <p:ph idx="1"/>
          </p:nvPr>
        </p:nvSpPr>
        <p:spPr/>
        <p:txBody>
          <a:bodyPr/>
          <a:lstStyle/>
          <a:p>
            <a:r>
              <a:rPr lang="en-US" dirty="0"/>
              <a:t>Flask</a:t>
            </a:r>
          </a:p>
          <a:p>
            <a:r>
              <a:rPr lang="en-US" dirty="0"/>
              <a:t>HTML</a:t>
            </a:r>
          </a:p>
          <a:p>
            <a:r>
              <a:rPr lang="en-US" dirty="0"/>
              <a:t>CSS</a:t>
            </a:r>
          </a:p>
          <a:p>
            <a:r>
              <a:rPr lang="en-US" dirty="0"/>
              <a:t>JavaScript</a:t>
            </a:r>
          </a:p>
          <a:p>
            <a:r>
              <a:rPr lang="en-US" dirty="0"/>
              <a:t>Tailwind CSS</a:t>
            </a:r>
          </a:p>
          <a:p>
            <a:r>
              <a:rPr lang="en-US" dirty="0"/>
              <a:t>Mongo DB</a:t>
            </a:r>
          </a:p>
          <a:p>
            <a:r>
              <a:rPr lang="en-US" dirty="0"/>
              <a:t>React </a:t>
            </a:r>
          </a:p>
        </p:txBody>
      </p:sp>
      <p:pic>
        <p:nvPicPr>
          <p:cNvPr id="5" name="Picture 4"/>
          <p:cNvPicPr>
            <a:picLocks noChangeAspect="1"/>
          </p:cNvPicPr>
          <p:nvPr/>
        </p:nvPicPr>
        <p:blipFill>
          <a:blip r:embed="rId2"/>
          <a:stretch>
            <a:fillRect/>
          </a:stretch>
        </p:blipFill>
        <p:spPr>
          <a:xfrm>
            <a:off x="3862668" y="4001294"/>
            <a:ext cx="7065309" cy="1444664"/>
          </a:xfrm>
          <a:prstGeom prst="rect">
            <a:avLst/>
          </a:prstGeom>
        </p:spPr>
      </p:pic>
    </p:spTree>
    <p:extLst>
      <p:ext uri="{BB962C8B-B14F-4D97-AF65-F5344CB8AC3E}">
        <p14:creationId xmlns:p14="http://schemas.microsoft.com/office/powerpoint/2010/main" val="2613123024"/>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6221-5C7D-DF6A-898A-DA77071B6529}"/>
              </a:ext>
            </a:extLst>
          </p:cNvPr>
          <p:cNvSpPr>
            <a:spLocks noGrp="1"/>
          </p:cNvSpPr>
          <p:nvPr>
            <p:ph type="ctrTitle"/>
          </p:nvPr>
        </p:nvSpPr>
        <p:spPr/>
        <p:txBody>
          <a:bodyPr/>
          <a:lstStyle/>
          <a:p>
            <a:r>
              <a:rPr lang="en-US" dirty="0"/>
              <a:t>Backend</a:t>
            </a:r>
          </a:p>
        </p:txBody>
      </p:sp>
    </p:spTree>
    <p:extLst>
      <p:ext uri="{BB962C8B-B14F-4D97-AF65-F5344CB8AC3E}">
        <p14:creationId xmlns:p14="http://schemas.microsoft.com/office/powerpoint/2010/main" val="2410840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F5E3-AA80-F186-F606-C482F1AA76E5}"/>
              </a:ext>
            </a:extLst>
          </p:cNvPr>
          <p:cNvSpPr>
            <a:spLocks noGrp="1"/>
          </p:cNvSpPr>
          <p:nvPr>
            <p:ph type="title"/>
          </p:nvPr>
        </p:nvSpPr>
        <p:spPr/>
        <p:txBody>
          <a:bodyPr/>
          <a:lstStyle/>
          <a:p>
            <a:r>
              <a:rPr lang="en-US" dirty="0"/>
              <a:t>Backend development with Node JS</a:t>
            </a:r>
          </a:p>
        </p:txBody>
      </p:sp>
      <p:sp>
        <p:nvSpPr>
          <p:cNvPr id="3" name="Content Placeholder 2">
            <a:extLst>
              <a:ext uri="{FF2B5EF4-FFF2-40B4-BE49-F238E27FC236}">
                <a16:creationId xmlns:a16="http://schemas.microsoft.com/office/drawing/2014/main" id="{C67D2B8B-D5B6-A1BB-50E4-490954F841C3}"/>
              </a:ext>
            </a:extLst>
          </p:cNvPr>
          <p:cNvSpPr>
            <a:spLocks noGrp="1"/>
          </p:cNvSpPr>
          <p:nvPr>
            <p:ph idx="1"/>
          </p:nvPr>
        </p:nvSpPr>
        <p:spPr>
          <a:xfrm>
            <a:off x="1452447" y="1825625"/>
            <a:ext cx="9800063" cy="4419058"/>
          </a:xfrm>
        </p:spPr>
        <p:txBody>
          <a:bodyPr>
            <a:normAutofit/>
          </a:bodyPr>
          <a:lstStyle/>
          <a:p>
            <a:pPr marL="0" indent="0">
              <a:lnSpc>
                <a:spcPct val="120000"/>
              </a:lnSpc>
              <a:buNone/>
            </a:pPr>
            <a:r>
              <a:rPr lang="en-US" sz="2200" dirty="0"/>
              <a:t>We Used the Node JS framework to develop our Backed.</a:t>
            </a:r>
            <a:endParaRPr lang="en-US" sz="1800" dirty="0"/>
          </a:p>
        </p:txBody>
      </p:sp>
      <p:pic>
        <p:nvPicPr>
          <p:cNvPr id="4" name="Picture 3">
            <a:extLst>
              <a:ext uri="{FF2B5EF4-FFF2-40B4-BE49-F238E27FC236}">
                <a16:creationId xmlns:a16="http://schemas.microsoft.com/office/drawing/2014/main" id="{3346B028-5CB6-6884-7AED-F3B99B1E6F34}"/>
              </a:ext>
            </a:extLst>
          </p:cNvPr>
          <p:cNvPicPr>
            <a:picLocks noChangeAspect="1"/>
          </p:cNvPicPr>
          <p:nvPr/>
        </p:nvPicPr>
        <p:blipFill>
          <a:blip r:embed="rId3"/>
          <a:stretch>
            <a:fillRect/>
          </a:stretch>
        </p:blipFill>
        <p:spPr>
          <a:xfrm>
            <a:off x="939490" y="2636668"/>
            <a:ext cx="10287000" cy="3266983"/>
          </a:xfrm>
          <a:prstGeom prst="rect">
            <a:avLst/>
          </a:prstGeom>
        </p:spPr>
      </p:pic>
    </p:spTree>
    <p:extLst>
      <p:ext uri="{BB962C8B-B14F-4D97-AF65-F5344CB8AC3E}">
        <p14:creationId xmlns:p14="http://schemas.microsoft.com/office/powerpoint/2010/main" val="3727683990"/>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6221-5C7D-DF6A-898A-DA77071B6529}"/>
              </a:ext>
            </a:extLst>
          </p:cNvPr>
          <p:cNvSpPr>
            <a:spLocks noGrp="1"/>
          </p:cNvSpPr>
          <p:nvPr>
            <p:ph type="ctrTitle"/>
          </p:nvPr>
        </p:nvSpPr>
        <p:spPr/>
        <p:txBody>
          <a:bodyPr/>
          <a:lstStyle/>
          <a:p>
            <a:r>
              <a:rPr lang="en-US" dirty="0"/>
              <a:t>Introduction</a:t>
            </a:r>
          </a:p>
        </p:txBody>
      </p:sp>
    </p:spTree>
    <p:extLst>
      <p:ext uri="{BB962C8B-B14F-4D97-AF65-F5344CB8AC3E}">
        <p14:creationId xmlns:p14="http://schemas.microsoft.com/office/powerpoint/2010/main" val="50322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2FBB-9C00-F481-1B2B-F6E02D5E17B3}"/>
              </a:ext>
            </a:extLst>
          </p:cNvPr>
          <p:cNvSpPr>
            <a:spLocks noGrp="1"/>
          </p:cNvSpPr>
          <p:nvPr>
            <p:ph type="title"/>
          </p:nvPr>
        </p:nvSpPr>
        <p:spPr/>
        <p:txBody>
          <a:bodyPr/>
          <a:lstStyle/>
          <a:p>
            <a:r>
              <a:rPr lang="en-US" dirty="0"/>
              <a:t>Node JS Packages Used</a:t>
            </a:r>
          </a:p>
        </p:txBody>
      </p:sp>
      <p:sp>
        <p:nvSpPr>
          <p:cNvPr id="3" name="Content Placeholder 2">
            <a:extLst>
              <a:ext uri="{FF2B5EF4-FFF2-40B4-BE49-F238E27FC236}">
                <a16:creationId xmlns:a16="http://schemas.microsoft.com/office/drawing/2014/main" id="{1CC0C9E0-E112-BC12-B28D-61C3B45D5ACC}"/>
              </a:ext>
            </a:extLst>
          </p:cNvPr>
          <p:cNvSpPr>
            <a:spLocks noGrp="1"/>
          </p:cNvSpPr>
          <p:nvPr>
            <p:ph idx="1"/>
          </p:nvPr>
        </p:nvSpPr>
        <p:spPr>
          <a:xfrm>
            <a:off x="613318" y="1825625"/>
            <a:ext cx="10950498" cy="920708"/>
          </a:xfrm>
        </p:spPr>
        <p:txBody>
          <a:bodyPr>
            <a:noAutofit/>
          </a:bodyPr>
          <a:lstStyle/>
          <a:p>
            <a:pPr marL="0" indent="0">
              <a:buNone/>
            </a:pPr>
            <a:r>
              <a:rPr lang="en-US" sz="2200" dirty="0"/>
              <a:t>For the project we used several Node JS packages to enhance the backend functionality and performance.</a:t>
            </a:r>
          </a:p>
        </p:txBody>
      </p:sp>
      <p:sp>
        <p:nvSpPr>
          <p:cNvPr id="7" name="TextBox 6">
            <a:extLst>
              <a:ext uri="{FF2B5EF4-FFF2-40B4-BE49-F238E27FC236}">
                <a16:creationId xmlns:a16="http://schemas.microsoft.com/office/drawing/2014/main" id="{4DE16742-72F8-B059-72F3-8C96FA047A8E}"/>
              </a:ext>
            </a:extLst>
          </p:cNvPr>
          <p:cNvSpPr txBox="1"/>
          <p:nvPr/>
        </p:nvSpPr>
        <p:spPr>
          <a:xfrm>
            <a:off x="1689698" y="2746333"/>
            <a:ext cx="4114800" cy="879215"/>
          </a:xfrm>
          <a:prstGeom prst="rect">
            <a:avLst/>
          </a:prstGeom>
          <a:noFill/>
          <a:ln>
            <a:solidFill>
              <a:schemeClr val="bg1"/>
            </a:solidFill>
          </a:ln>
        </p:spPr>
        <p:txBody>
          <a:bodyPr wrap="square" rtlCol="0">
            <a:spAutoFit/>
          </a:bodyPr>
          <a:lstStyle/>
          <a:p>
            <a:pPr marR="0" lvl="0" defTabSz="914400" rtl="0" eaLnBrk="1" fontAlgn="auto" latinLnBrk="0" hangingPunct="1">
              <a:lnSpc>
                <a:spcPct val="90000"/>
              </a:lnSpc>
              <a:spcBef>
                <a:spcPts val="1000"/>
              </a:spcBef>
              <a:spcAft>
                <a:spcPts val="0"/>
              </a:spcAft>
              <a:buClrTx/>
              <a:buSzTx/>
              <a:tabLst/>
              <a:defRPr/>
            </a:pPr>
            <a:r>
              <a:rPr lang="en-US" sz="1600" b="1" dirty="0">
                <a:solidFill>
                  <a:prstClr val="white"/>
                </a:solidFill>
                <a:latin typeface="Avenir Next LT Pro" panose="020B0504020202020204" pitchFamily="34" charset="0"/>
              </a:rPr>
              <a:t>Express</a:t>
            </a:r>
          </a:p>
          <a:p>
            <a:pPr marR="0" lvl="0" defTabSz="914400" rtl="0" eaLnBrk="1" fontAlgn="auto" latinLnBrk="0" hangingPunct="1">
              <a:lnSpc>
                <a:spcPct val="90000"/>
              </a:lnSpc>
              <a:spcBef>
                <a:spcPts val="1000"/>
              </a:spcBef>
              <a:spcAft>
                <a:spcPts val="0"/>
              </a:spcAft>
              <a:buClrTx/>
              <a:buSzTx/>
              <a:tabLst/>
              <a:defRPr/>
            </a:pPr>
            <a:r>
              <a:rPr lang="en-US" sz="1600" dirty="0">
                <a:solidFill>
                  <a:prstClr val="white"/>
                </a:solidFill>
                <a:latin typeface="Avenir Next LT Pro" panose="020B0504020202020204" pitchFamily="34" charset="0"/>
              </a:rPr>
              <a:t>Node</a:t>
            </a:r>
            <a:r>
              <a:rPr lang="en-US" sz="1600" b="1" dirty="0">
                <a:solidFill>
                  <a:prstClr val="white"/>
                </a:solidFill>
                <a:latin typeface="Avenir Next LT Pro" panose="020B0504020202020204" pitchFamily="34" charset="0"/>
              </a:rPr>
              <a:t> </a:t>
            </a:r>
            <a:r>
              <a:rPr lang="en-US" sz="1600" dirty="0" err="1">
                <a:solidFill>
                  <a:prstClr val="white"/>
                </a:solidFill>
                <a:latin typeface="Avenir Next LT Pro" panose="020B0504020202020204" pitchFamily="34" charset="0"/>
              </a:rPr>
              <a:t>Js</a:t>
            </a:r>
            <a:r>
              <a:rPr lang="en-US" sz="1600" b="1" dirty="0">
                <a:solidFill>
                  <a:prstClr val="white"/>
                </a:solidFill>
                <a:latin typeface="Avenir Next LT Pro" panose="020B0504020202020204" pitchFamily="34" charset="0"/>
              </a:rPr>
              <a:t> </a:t>
            </a:r>
            <a:r>
              <a:rPr lang="en-US" sz="1600" dirty="0">
                <a:solidFill>
                  <a:prstClr val="white"/>
                </a:solidFill>
                <a:latin typeface="Avenir Next LT Pro" panose="020B0504020202020204" pitchFamily="34" charset="0"/>
              </a:rPr>
              <a:t>Web</a:t>
            </a:r>
            <a:r>
              <a:rPr lang="en-US" sz="1600" b="1" dirty="0">
                <a:solidFill>
                  <a:prstClr val="white"/>
                </a:solidFill>
                <a:latin typeface="Avenir Next LT Pro" panose="020B0504020202020204" pitchFamily="34" charset="0"/>
              </a:rPr>
              <a:t> </a:t>
            </a:r>
            <a:r>
              <a:rPr lang="en-US" sz="1600" dirty="0" err="1">
                <a:solidFill>
                  <a:prstClr val="white"/>
                </a:solidFill>
                <a:latin typeface="Avenir Next LT Pro" panose="020B0504020202020204" pitchFamily="34" charset="0"/>
              </a:rPr>
              <a:t>FrameWork</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a:t>
            </a:r>
          </a:p>
          <a:p>
            <a:pPr algn="ctr"/>
            <a:endParaRPr lang="en-US" sz="1400" dirty="0">
              <a:latin typeface="Avenir Next LT Pro" panose="020B0504020202020204" pitchFamily="34" charset="0"/>
            </a:endParaRPr>
          </a:p>
        </p:txBody>
      </p:sp>
      <p:sp>
        <p:nvSpPr>
          <p:cNvPr id="8" name="TextBox 7">
            <a:extLst>
              <a:ext uri="{FF2B5EF4-FFF2-40B4-BE49-F238E27FC236}">
                <a16:creationId xmlns:a16="http://schemas.microsoft.com/office/drawing/2014/main" id="{85329F3E-1053-ABC4-2DD8-8C6C0EA239C8}"/>
              </a:ext>
            </a:extLst>
          </p:cNvPr>
          <p:cNvSpPr txBox="1"/>
          <p:nvPr/>
        </p:nvSpPr>
        <p:spPr>
          <a:xfrm>
            <a:off x="1689698" y="3973647"/>
            <a:ext cx="4114800" cy="885371"/>
          </a:xfrm>
          <a:prstGeom prst="rect">
            <a:avLst/>
          </a:prstGeom>
          <a:noFill/>
          <a:ln>
            <a:solidFill>
              <a:schemeClr val="bg1"/>
            </a:solidFill>
          </a:ln>
        </p:spPr>
        <p:txBody>
          <a:bodyPr wrap="square" rtlCol="0">
            <a:spAutoFit/>
          </a:bodyPr>
          <a:lstStyle/>
          <a:p>
            <a:pPr marR="0" lvl="0" defTabSz="914400" rtl="0" eaLnBrk="1" fontAlgn="auto" latinLnBrk="0" hangingPunct="1">
              <a:lnSpc>
                <a:spcPct val="90000"/>
              </a:lnSpc>
              <a:spcBef>
                <a:spcPts val="1000"/>
              </a:spcBef>
              <a:spcAft>
                <a:spcPts val="0"/>
              </a:spcAft>
              <a:buClrTx/>
              <a:buSzTx/>
              <a:tabLst/>
              <a:defRPr/>
            </a:pPr>
            <a:r>
              <a:rPr lang="en-US" sz="1600" b="1" dirty="0">
                <a:solidFill>
                  <a:prstClr val="white"/>
                </a:solidFill>
                <a:latin typeface="Avenir Next LT Pro" panose="020B0504020202020204" pitchFamily="34" charset="0"/>
              </a:rPr>
              <a:t>Cros</a:t>
            </a:r>
          </a:p>
          <a:p>
            <a:pPr marR="0" lvl="0" defTabSz="914400" rtl="0" eaLnBrk="1" fontAlgn="auto" latinLnBrk="0" hangingPunct="1">
              <a:lnSpc>
                <a:spcPct val="90000"/>
              </a:lnSpc>
              <a:spcBef>
                <a:spcPts val="1000"/>
              </a:spcBef>
              <a:spcAft>
                <a:spcPts val="0"/>
              </a:spcAft>
              <a:buClrTx/>
              <a:buSzTx/>
              <a:tabLst/>
              <a:defRPr/>
            </a:pPr>
            <a:r>
              <a:rPr lang="en-US" sz="1600" dirty="0">
                <a:solidFill>
                  <a:prstClr val="white"/>
                </a:solidFill>
                <a:latin typeface="Avenir Next LT Pro" panose="020B0504020202020204" pitchFamily="34" charset="0"/>
              </a:rPr>
              <a:t>Enable </a:t>
            </a:r>
            <a:r>
              <a:rPr lang="en-US" sz="1600" dirty="0" err="1">
                <a:solidFill>
                  <a:prstClr val="white"/>
                </a:solidFill>
                <a:latin typeface="Avenir Next LT Pro" panose="020B0504020202020204" pitchFamily="34" charset="0"/>
              </a:rPr>
              <a:t>Cors</a:t>
            </a:r>
            <a:r>
              <a:rPr lang="en-US" sz="1600" dirty="0">
                <a:solidFill>
                  <a:prstClr val="white"/>
                </a:solidFill>
                <a:latin typeface="Avenir Next LT Pro" panose="020B0504020202020204" pitchFamily="34" charset="0"/>
              </a:rPr>
              <a:t> For Front-end and Back-end Communication</a:t>
            </a:r>
            <a:r>
              <a:rPr kumimoji="0" lang="en-US" sz="1200" i="0" u="none" strike="noStrike" kern="1200" cap="none" spc="0" normalizeH="0" baseline="0" noProof="0" dirty="0">
                <a:ln>
                  <a:noFill/>
                </a:ln>
                <a:solidFill>
                  <a:prstClr val="white"/>
                </a:solidFill>
                <a:effectLst/>
                <a:uLnTx/>
                <a:uFillTx/>
                <a:latin typeface="Avenir Next LT Pro" panose="020B0504020202020204" pitchFamily="34" charset="0"/>
              </a:rPr>
              <a:t>.</a:t>
            </a:r>
          </a:p>
        </p:txBody>
      </p:sp>
      <p:sp>
        <p:nvSpPr>
          <p:cNvPr id="9" name="TextBox 8">
            <a:extLst>
              <a:ext uri="{FF2B5EF4-FFF2-40B4-BE49-F238E27FC236}">
                <a16:creationId xmlns:a16="http://schemas.microsoft.com/office/drawing/2014/main" id="{369832AB-7118-4CCD-C71F-829EBB0F80D8}"/>
              </a:ext>
            </a:extLst>
          </p:cNvPr>
          <p:cNvSpPr txBox="1"/>
          <p:nvPr/>
        </p:nvSpPr>
        <p:spPr>
          <a:xfrm>
            <a:off x="1689698" y="5087595"/>
            <a:ext cx="4114800" cy="885371"/>
          </a:xfrm>
          <a:prstGeom prst="rect">
            <a:avLst/>
          </a:prstGeom>
          <a:noFill/>
          <a:ln>
            <a:solidFill>
              <a:schemeClr val="bg1"/>
            </a:solidFill>
          </a:ln>
        </p:spPr>
        <p:txBody>
          <a:bodyPr wrap="square" rtlCol="0">
            <a:spAutoFit/>
          </a:bodyPr>
          <a:lstStyle/>
          <a:p>
            <a:pPr rtl="0" eaLnBrk="1" latinLnBrk="0" hangingPunct="1">
              <a:lnSpc>
                <a:spcPct val="90000"/>
              </a:lnSpc>
              <a:spcBef>
                <a:spcPts val="1000"/>
              </a:spcBef>
              <a:spcAft>
                <a:spcPts val="0"/>
              </a:spcAft>
              <a:buClrTx/>
              <a:buSzPts val="2000"/>
            </a:pPr>
            <a:r>
              <a:rPr lang="en-US" sz="1600" b="1" dirty="0">
                <a:solidFill>
                  <a:srgbClr val="FFFFFF"/>
                </a:solidFill>
                <a:latin typeface="Avenir Next LT Pro" panose="020B0504020202020204" pitchFamily="34" charset="0"/>
              </a:rPr>
              <a:t>Axios</a:t>
            </a:r>
            <a:endParaRPr lang="en-US" sz="1600" b="1" dirty="0">
              <a:latin typeface="Avenir Next LT Pro" panose="020B0504020202020204" pitchFamily="34" charset="0"/>
            </a:endParaRPr>
          </a:p>
          <a:p>
            <a:pPr rtl="0" eaLnBrk="1" latinLnBrk="0" hangingPunct="1">
              <a:lnSpc>
                <a:spcPct val="90000"/>
              </a:lnSpc>
              <a:spcBef>
                <a:spcPts val="1000"/>
              </a:spcBef>
              <a:spcAft>
                <a:spcPts val="0"/>
              </a:spcAft>
              <a:buClrTx/>
              <a:buSzPts val="2000"/>
            </a:pPr>
            <a:r>
              <a:rPr lang="en-US" sz="1600" kern="1200" dirty="0">
                <a:solidFill>
                  <a:srgbClr val="FFFFFF"/>
                </a:solidFill>
                <a:effectLst/>
                <a:latin typeface="Avenir Next LT Pro" panose="020B0504020202020204" pitchFamily="34" charset="0"/>
              </a:rPr>
              <a:t>Used For </a:t>
            </a:r>
            <a:r>
              <a:rPr lang="en-US" sz="1600" dirty="0">
                <a:solidFill>
                  <a:srgbClr val="FFFFFF"/>
                </a:solidFill>
                <a:latin typeface="Avenir Next LT Pro" panose="020B0504020202020204" pitchFamily="34" charset="0"/>
              </a:rPr>
              <a:t>Model Integration And Internal Request</a:t>
            </a:r>
            <a:r>
              <a:rPr lang="en-US" sz="1400" kern="1200" dirty="0">
                <a:solidFill>
                  <a:srgbClr val="FFFFFF"/>
                </a:solidFill>
                <a:effectLst/>
                <a:latin typeface="Avenir Next LT Pro" panose="020B0504020202020204" pitchFamily="34" charset="0"/>
              </a:rPr>
              <a:t>.</a:t>
            </a:r>
            <a:endParaRPr lang="en-US" sz="1600" dirty="0">
              <a:effectLst/>
              <a:latin typeface="Avenir Next LT Pro" panose="020B0504020202020204" pitchFamily="34" charset="0"/>
            </a:endParaRPr>
          </a:p>
        </p:txBody>
      </p:sp>
      <p:sp>
        <p:nvSpPr>
          <p:cNvPr id="15" name="TextBox 14">
            <a:extLst>
              <a:ext uri="{FF2B5EF4-FFF2-40B4-BE49-F238E27FC236}">
                <a16:creationId xmlns:a16="http://schemas.microsoft.com/office/drawing/2014/main" id="{DB32996A-ACB9-2140-1B16-949B118075AD}"/>
              </a:ext>
            </a:extLst>
          </p:cNvPr>
          <p:cNvSpPr txBox="1"/>
          <p:nvPr/>
        </p:nvSpPr>
        <p:spPr>
          <a:xfrm>
            <a:off x="6257692" y="2746333"/>
            <a:ext cx="4114800" cy="1106970"/>
          </a:xfrm>
          <a:prstGeom prst="rect">
            <a:avLst/>
          </a:prstGeom>
          <a:noFill/>
          <a:ln>
            <a:solidFill>
              <a:schemeClr val="bg1"/>
            </a:solidFill>
          </a:ln>
        </p:spPr>
        <p:txBody>
          <a:bodyPr wrap="square" rtlCol="0">
            <a:spAutoFit/>
          </a:bodyPr>
          <a:lstStyle/>
          <a:p>
            <a:pPr marR="0" lvl="0" defTabSz="914400" rtl="0" eaLnBrk="1" fontAlgn="auto" latinLnBrk="0" hangingPunct="1">
              <a:lnSpc>
                <a:spcPct val="90000"/>
              </a:lnSpc>
              <a:spcBef>
                <a:spcPts val="1000"/>
              </a:spcBef>
              <a:spcAft>
                <a:spcPts val="0"/>
              </a:spcAft>
              <a:buClrTx/>
              <a:buSzTx/>
              <a:tabLst/>
              <a:defRPr/>
            </a:pPr>
            <a:r>
              <a:rPr lang="en-US" sz="1600" b="1" dirty="0">
                <a:solidFill>
                  <a:prstClr val="white"/>
                </a:solidFill>
                <a:latin typeface="Avenir Next LT Pro" panose="020B0504020202020204" pitchFamily="34" charset="0"/>
              </a:rPr>
              <a:t>Mongo DB</a:t>
            </a:r>
            <a:endParaRPr kumimoji="0" lang="en-US" sz="1600" b="1" i="0" u="none" strike="noStrike" kern="1200" cap="none" spc="0" normalizeH="0" baseline="0" noProof="0" dirty="0">
              <a:ln>
                <a:noFill/>
              </a:ln>
              <a:solidFill>
                <a:prstClr val="white"/>
              </a:solidFill>
              <a:effectLst/>
              <a:uLnTx/>
              <a:uFillTx/>
              <a:latin typeface="Avenir Next LT Pro" panose="020B0504020202020204" pitchFamily="34" charset="0"/>
            </a:endParaRPr>
          </a:p>
          <a:p>
            <a:pPr algn="ctr">
              <a:lnSpc>
                <a:spcPct val="90000"/>
              </a:lnSpc>
              <a:spcBef>
                <a:spcPts val="500"/>
              </a:spcBef>
              <a:defRPr/>
            </a:pP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Acts as the primary database for storing and managing data.</a:t>
            </a:r>
          </a:p>
          <a:p>
            <a:pPr algn="ctr">
              <a:lnSpc>
                <a:spcPct val="90000"/>
              </a:lnSpc>
              <a:spcBef>
                <a:spcPts val="500"/>
              </a:spcBef>
              <a:defRPr/>
            </a:pP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Provides robust data storage, complex query support, and ensures data integrity.</a:t>
            </a:r>
          </a:p>
        </p:txBody>
      </p:sp>
      <p:sp>
        <p:nvSpPr>
          <p:cNvPr id="16" name="TextBox 15">
            <a:extLst>
              <a:ext uri="{FF2B5EF4-FFF2-40B4-BE49-F238E27FC236}">
                <a16:creationId xmlns:a16="http://schemas.microsoft.com/office/drawing/2014/main" id="{10E6D2FC-13FD-1CC8-54FF-CA3270F96DEE}"/>
              </a:ext>
            </a:extLst>
          </p:cNvPr>
          <p:cNvSpPr txBox="1"/>
          <p:nvPr/>
        </p:nvSpPr>
        <p:spPr>
          <a:xfrm>
            <a:off x="6257692" y="4012574"/>
            <a:ext cx="4114800" cy="940770"/>
          </a:xfrm>
          <a:prstGeom prst="rect">
            <a:avLst/>
          </a:prstGeom>
          <a:noFill/>
          <a:ln>
            <a:solidFill>
              <a:schemeClr val="bg1"/>
            </a:solidFill>
          </a:ln>
        </p:spPr>
        <p:txBody>
          <a:bodyPr wrap="square" rtlCol="0">
            <a:spAutoFit/>
          </a:bodyPr>
          <a:lstStyle/>
          <a:p>
            <a:pPr marR="0" lvl="0" defTabSz="914400" rtl="0" eaLnBrk="1" fontAlgn="auto" latinLnBrk="0" hangingPunct="1">
              <a:lnSpc>
                <a:spcPct val="90000"/>
              </a:lnSpc>
              <a:spcBef>
                <a:spcPts val="1000"/>
              </a:spcBef>
              <a:spcAft>
                <a:spcPts val="0"/>
              </a:spcAft>
              <a:buClrTx/>
              <a:buSzTx/>
              <a:tabLst/>
              <a:defRPr/>
            </a:pPr>
            <a:r>
              <a:rPr kumimoji="0" lang="en-US" sz="1600" b="1" i="0" u="none" strike="noStrike" kern="1200" cap="none" spc="0" normalizeH="0" baseline="0" noProof="0" dirty="0" err="1">
                <a:ln>
                  <a:noFill/>
                </a:ln>
                <a:solidFill>
                  <a:prstClr val="white"/>
                </a:solidFill>
                <a:effectLst/>
                <a:uLnTx/>
                <a:uFillTx/>
                <a:latin typeface="Avenir Next LT Pro" panose="020B0504020202020204" pitchFamily="34" charset="0"/>
              </a:rPr>
              <a:t>JwtBearer</a:t>
            </a:r>
            <a:r>
              <a:rPr kumimoji="0" lang="en-US" sz="1600" b="1" i="0" u="none" strike="noStrike" kern="1200" cap="none" spc="0" normalizeH="0" baseline="0" noProof="0" dirty="0">
                <a:ln>
                  <a:noFill/>
                </a:ln>
                <a:solidFill>
                  <a:prstClr val="white"/>
                </a:solidFill>
                <a:effectLst/>
                <a:uLnTx/>
                <a:uFillTx/>
                <a:latin typeface="Avenir Next LT Pro" panose="020B0504020202020204" pitchFamily="34" charset="0"/>
              </a:rPr>
              <a:t> (JSON Web Token Bearer)</a:t>
            </a:r>
          </a:p>
          <a:p>
            <a:pPr algn="ctr">
              <a:lnSpc>
                <a:spcPct val="90000"/>
              </a:lnSpc>
              <a:spcBef>
                <a:spcPts val="500"/>
              </a:spcBef>
              <a:defRPr/>
            </a:pP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Implements authentication and authorization.</a:t>
            </a:r>
          </a:p>
          <a:p>
            <a:pPr algn="ctr">
              <a:lnSpc>
                <a:spcPct val="90000"/>
              </a:lnSpc>
              <a:spcBef>
                <a:spcPts val="500"/>
              </a:spcBef>
              <a:defRPr/>
            </a:pP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Secures access to application features and protects user information.</a:t>
            </a:r>
          </a:p>
        </p:txBody>
      </p:sp>
    </p:spTree>
    <p:extLst>
      <p:ext uri="{BB962C8B-B14F-4D97-AF65-F5344CB8AC3E}">
        <p14:creationId xmlns:p14="http://schemas.microsoft.com/office/powerpoint/2010/main" val="2796255395"/>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6221-5C7D-DF6A-898A-DA77071B6529}"/>
              </a:ext>
            </a:extLst>
          </p:cNvPr>
          <p:cNvSpPr>
            <a:spLocks noGrp="1"/>
          </p:cNvSpPr>
          <p:nvPr>
            <p:ph type="ctrTitle"/>
          </p:nvPr>
        </p:nvSpPr>
        <p:spPr/>
        <p:txBody>
          <a:bodyPr/>
          <a:lstStyle/>
          <a:p>
            <a:r>
              <a:rPr lang="en-US" dirty="0"/>
              <a:t>Thank You ✨</a:t>
            </a:r>
          </a:p>
        </p:txBody>
      </p:sp>
      <p:pic>
        <p:nvPicPr>
          <p:cNvPr id="3" name="Picture 2">
            <a:extLst>
              <a:ext uri="{FF2B5EF4-FFF2-40B4-BE49-F238E27FC236}">
                <a16:creationId xmlns:a16="http://schemas.microsoft.com/office/drawing/2014/main" id="{698DBE8E-A024-E3C8-1C62-7CCF9925D06C}"/>
              </a:ext>
            </a:extLst>
          </p:cNvPr>
          <p:cNvPicPr>
            <a:picLocks noChangeAspect="1"/>
          </p:cNvPicPr>
          <p:nvPr/>
        </p:nvPicPr>
        <p:blipFill>
          <a:blip r:embed="rId2"/>
          <a:stretch>
            <a:fillRect/>
          </a:stretch>
        </p:blipFill>
        <p:spPr>
          <a:xfrm>
            <a:off x="142043" y="807868"/>
            <a:ext cx="11425561" cy="6050131"/>
          </a:xfrm>
          <a:prstGeom prst="rect">
            <a:avLst/>
          </a:prstGeom>
        </p:spPr>
      </p:pic>
    </p:spTree>
    <p:extLst>
      <p:ext uri="{BB962C8B-B14F-4D97-AF65-F5344CB8AC3E}">
        <p14:creationId xmlns:p14="http://schemas.microsoft.com/office/powerpoint/2010/main" val="3572476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6AABD-6803-10A3-4ACD-BC8C0DC8B21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46F1F70-E686-9B8A-B3FD-0A58CC83F2AB}"/>
              </a:ext>
            </a:extLst>
          </p:cNvPr>
          <p:cNvSpPr>
            <a:spLocks noGrp="1"/>
          </p:cNvSpPr>
          <p:nvPr>
            <p:ph type="ctrTitle"/>
          </p:nvPr>
        </p:nvSpPr>
        <p:spPr>
          <a:xfrm>
            <a:off x="1436648" y="-129388"/>
            <a:ext cx="9144000" cy="2306637"/>
          </a:xfrm>
        </p:spPr>
        <p:txBody>
          <a:bodyPr/>
          <a:lstStyle/>
          <a:p>
            <a:r>
              <a:rPr lang="en-US" dirty="0"/>
              <a:t>Architecture and Design Patterns</a:t>
            </a:r>
          </a:p>
        </p:txBody>
      </p:sp>
      <p:sp>
        <p:nvSpPr>
          <p:cNvPr id="6" name="TextBox 5">
            <a:extLst>
              <a:ext uri="{FF2B5EF4-FFF2-40B4-BE49-F238E27FC236}">
                <a16:creationId xmlns:a16="http://schemas.microsoft.com/office/drawing/2014/main" id="{7179BBA2-031B-98F5-C294-21818C178995}"/>
              </a:ext>
            </a:extLst>
          </p:cNvPr>
          <p:cNvSpPr txBox="1"/>
          <p:nvPr/>
        </p:nvSpPr>
        <p:spPr>
          <a:xfrm>
            <a:off x="800100" y="2708577"/>
            <a:ext cx="5208548" cy="3231654"/>
          </a:xfrm>
          <a:prstGeom prst="rect">
            <a:avLst/>
          </a:prstGeom>
          <a:noFill/>
          <a:ln>
            <a:noFill/>
          </a:ln>
        </p:spPr>
        <p:txBody>
          <a:bodyPr wrap="square" rtlCol="0">
            <a:spAutoFit/>
          </a:bodyPr>
          <a:lstStyle/>
          <a:p>
            <a:pPr>
              <a:lnSpc>
                <a:spcPct val="120000"/>
              </a:lnSpc>
            </a:pPr>
            <a:r>
              <a:rPr lang="en-US" sz="2200" b="1" dirty="0">
                <a:solidFill>
                  <a:schemeClr val="bg1"/>
                </a:solidFill>
                <a:latin typeface="Avenir Next LT Pro" panose="020B0504020202020204" pitchFamily="34" charset="0"/>
              </a:rPr>
              <a:t>Service Layer</a:t>
            </a:r>
          </a:p>
          <a:p>
            <a:pPr>
              <a:lnSpc>
                <a:spcPct val="120000"/>
              </a:lnSpc>
            </a:pPr>
            <a:r>
              <a:rPr lang="en-US" sz="2200" dirty="0">
                <a:solidFill>
                  <a:schemeClr val="bg1"/>
                </a:solidFill>
                <a:latin typeface="Avenir Next LT Pro" panose="020B0504020202020204" pitchFamily="34" charset="0"/>
              </a:rPr>
              <a:t>Encapsulate Business Logic or External </a:t>
            </a:r>
            <a:r>
              <a:rPr lang="en-US" sz="2200" dirty="0" err="1">
                <a:solidFill>
                  <a:schemeClr val="bg1"/>
                </a:solidFill>
                <a:latin typeface="Avenir Next LT Pro" panose="020B0504020202020204" pitchFamily="34" charset="0"/>
              </a:rPr>
              <a:t>Intreactions</a:t>
            </a:r>
            <a:r>
              <a:rPr lang="en-US" sz="2200" dirty="0">
                <a:solidFill>
                  <a:schemeClr val="bg1"/>
                </a:solidFill>
                <a:latin typeface="Avenir Next LT Pro" panose="020B0504020202020204" pitchFamily="34" charset="0"/>
              </a:rPr>
              <a:t> , Handel HTTP Request</a:t>
            </a:r>
            <a:r>
              <a:rPr lang="en-US" dirty="0">
                <a:solidFill>
                  <a:schemeClr val="bg1"/>
                </a:solidFill>
                <a:latin typeface="Avenir Next LT Pro" panose="020B0504020202020204" pitchFamily="34" charset="0"/>
              </a:rPr>
              <a:t>.</a:t>
            </a:r>
          </a:p>
          <a:p>
            <a:pPr algn="ctr">
              <a:lnSpc>
                <a:spcPct val="120000"/>
              </a:lnSpc>
            </a:pPr>
            <a:endParaRPr lang="en-US" sz="1600" b="1" dirty="0">
              <a:solidFill>
                <a:schemeClr val="bg1"/>
              </a:solidFill>
              <a:latin typeface="Avenir Next LT Pro" panose="020B0504020202020204" pitchFamily="34" charset="0"/>
            </a:endParaRPr>
          </a:p>
          <a:p>
            <a:pPr>
              <a:lnSpc>
                <a:spcPct val="120000"/>
              </a:lnSpc>
            </a:pPr>
            <a:r>
              <a:rPr lang="en-US" sz="2200" b="1" dirty="0">
                <a:solidFill>
                  <a:schemeClr val="bg1"/>
                </a:solidFill>
                <a:latin typeface="Avenir Next LT Pro" panose="020B0504020202020204" pitchFamily="34" charset="0"/>
              </a:rPr>
              <a:t>Singleton Pattern(Implied in </a:t>
            </a:r>
            <a:r>
              <a:rPr lang="en-US" sz="2200" b="1" dirty="0" err="1">
                <a:solidFill>
                  <a:schemeClr val="bg1"/>
                </a:solidFill>
                <a:latin typeface="Avenir Next LT Pro" panose="020B0504020202020204" pitchFamily="34" charset="0"/>
              </a:rPr>
              <a:t>db</a:t>
            </a:r>
            <a:r>
              <a:rPr lang="en-US" sz="2200" b="1" dirty="0">
                <a:solidFill>
                  <a:schemeClr val="bg1"/>
                </a:solidFill>
                <a:latin typeface="Avenir Next LT Pro" panose="020B0504020202020204" pitchFamily="34" charset="0"/>
              </a:rPr>
              <a:t> connections (</a:t>
            </a:r>
            <a:r>
              <a:rPr lang="en-US" sz="2200" b="1" dirty="0" err="1">
                <a:solidFill>
                  <a:schemeClr val="bg1"/>
                </a:solidFill>
                <a:latin typeface="Avenir Next LT Pro" panose="020B0504020202020204" pitchFamily="34" charset="0"/>
              </a:rPr>
              <a:t>js</a:t>
            </a:r>
            <a:r>
              <a:rPr lang="en-US" sz="2200" b="1" dirty="0">
                <a:solidFill>
                  <a:schemeClr val="bg1"/>
                </a:solidFill>
                <a:latin typeface="Avenir Next LT Pro" panose="020B0504020202020204" pitchFamily="34" charset="0"/>
              </a:rPr>
              <a:t>)</a:t>
            </a:r>
          </a:p>
          <a:p>
            <a:pPr>
              <a:lnSpc>
                <a:spcPct val="120000"/>
              </a:lnSpc>
            </a:pPr>
            <a:r>
              <a:rPr lang="en-US" sz="2200" dirty="0">
                <a:solidFill>
                  <a:schemeClr val="bg1"/>
                </a:solidFill>
                <a:latin typeface="Avenir Next LT Pro" panose="020B0504020202020204" pitchFamily="34" charset="0"/>
              </a:rPr>
              <a:t>Ensures Only Instance of The MongoDB Connection Is Used across The App</a:t>
            </a:r>
            <a:r>
              <a:rPr lang="en-US" dirty="0">
                <a:solidFill>
                  <a:schemeClr val="bg1"/>
                </a:solidFill>
                <a:latin typeface="Avenir Next LT Pro" panose="020B0504020202020204" pitchFamily="34" charset="0"/>
              </a:rPr>
              <a:t>.</a:t>
            </a:r>
            <a:endParaRPr lang="en-US" sz="2200" dirty="0">
              <a:solidFill>
                <a:schemeClr val="bg1"/>
              </a:solidFill>
              <a:latin typeface="Avenir Next LT Pro" panose="020B0504020202020204" pitchFamily="34" charset="0"/>
            </a:endParaRPr>
          </a:p>
        </p:txBody>
      </p:sp>
      <p:pic>
        <p:nvPicPr>
          <p:cNvPr id="7" name="Picture 6">
            <a:extLst>
              <a:ext uri="{FF2B5EF4-FFF2-40B4-BE49-F238E27FC236}">
                <a16:creationId xmlns:a16="http://schemas.microsoft.com/office/drawing/2014/main" id="{058F018C-5DCE-90C8-2EA1-4B756D5F8C03}"/>
              </a:ext>
            </a:extLst>
          </p:cNvPr>
          <p:cNvPicPr>
            <a:picLocks noChangeAspect="1"/>
          </p:cNvPicPr>
          <p:nvPr/>
        </p:nvPicPr>
        <p:blipFill>
          <a:blip r:embed="rId2"/>
          <a:stretch>
            <a:fillRect/>
          </a:stretch>
        </p:blipFill>
        <p:spPr>
          <a:xfrm>
            <a:off x="6008648" y="2918305"/>
            <a:ext cx="5614903" cy="2548349"/>
          </a:xfrm>
          <a:prstGeom prst="rect">
            <a:avLst/>
          </a:prstGeom>
        </p:spPr>
      </p:pic>
    </p:spTree>
    <p:extLst>
      <p:ext uri="{BB962C8B-B14F-4D97-AF65-F5344CB8AC3E}">
        <p14:creationId xmlns:p14="http://schemas.microsoft.com/office/powerpoint/2010/main" val="648627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7F7D0-C7B8-AA1B-A1D0-00BFF24F4263}"/>
              </a:ext>
            </a:extLst>
          </p:cNvPr>
          <p:cNvSpPr>
            <a:spLocks noGrp="1"/>
          </p:cNvSpPr>
          <p:nvPr>
            <p:ph type="title"/>
          </p:nvPr>
        </p:nvSpPr>
        <p:spPr/>
        <p:txBody>
          <a:bodyPr/>
          <a:lstStyle/>
          <a:p>
            <a:r>
              <a:rPr lang="en-US" b="1" dirty="0"/>
              <a:t>Project Structure</a:t>
            </a:r>
          </a:p>
        </p:txBody>
      </p:sp>
      <p:sp>
        <p:nvSpPr>
          <p:cNvPr id="4" name="Content Placeholder 2">
            <a:extLst>
              <a:ext uri="{FF2B5EF4-FFF2-40B4-BE49-F238E27FC236}">
                <a16:creationId xmlns:a16="http://schemas.microsoft.com/office/drawing/2014/main" id="{BDEEC130-F314-B162-E5E3-F5FDBEA398D2}"/>
              </a:ext>
            </a:extLst>
          </p:cNvPr>
          <p:cNvSpPr>
            <a:spLocks noGrp="1"/>
          </p:cNvSpPr>
          <p:nvPr>
            <p:ph idx="1"/>
          </p:nvPr>
        </p:nvSpPr>
        <p:spPr>
          <a:xfrm>
            <a:off x="838200" y="1825625"/>
            <a:ext cx="10515600" cy="4351338"/>
          </a:xfrm>
        </p:spPr>
        <p:txBody>
          <a:bodyPr/>
          <a:lstStyle/>
          <a:p>
            <a:pPr marL="0" indent="0">
              <a:buNone/>
            </a:pPr>
            <a:r>
              <a:rPr lang="en-US" dirty="0"/>
              <a:t>Skin cancer Backend layers:</a:t>
            </a:r>
          </a:p>
        </p:txBody>
      </p:sp>
      <p:pic>
        <p:nvPicPr>
          <p:cNvPr id="5" name="Picture 4">
            <a:extLst>
              <a:ext uri="{FF2B5EF4-FFF2-40B4-BE49-F238E27FC236}">
                <a16:creationId xmlns:a16="http://schemas.microsoft.com/office/drawing/2014/main" id="{B7428413-C5E1-14FC-F8CE-17886B145603}"/>
              </a:ext>
            </a:extLst>
          </p:cNvPr>
          <p:cNvPicPr>
            <a:picLocks noChangeAspect="1"/>
          </p:cNvPicPr>
          <p:nvPr/>
        </p:nvPicPr>
        <p:blipFill>
          <a:blip r:embed="rId2"/>
          <a:stretch>
            <a:fillRect/>
          </a:stretch>
        </p:blipFill>
        <p:spPr>
          <a:xfrm>
            <a:off x="4362653" y="2517272"/>
            <a:ext cx="2987299" cy="4340728"/>
          </a:xfrm>
          <a:prstGeom prst="rect">
            <a:avLst/>
          </a:prstGeom>
        </p:spPr>
      </p:pic>
    </p:spTree>
    <p:extLst>
      <p:ext uri="{BB962C8B-B14F-4D97-AF65-F5344CB8AC3E}">
        <p14:creationId xmlns:p14="http://schemas.microsoft.com/office/powerpoint/2010/main" val="1473581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3937C-0E91-34C1-F75F-3C9E8B36EC10}"/>
              </a:ext>
            </a:extLst>
          </p:cNvPr>
          <p:cNvSpPr>
            <a:spLocks noGrp="1"/>
          </p:cNvSpPr>
          <p:nvPr>
            <p:ph type="title"/>
          </p:nvPr>
        </p:nvSpPr>
        <p:spPr/>
        <p:txBody>
          <a:bodyPr/>
          <a:lstStyle/>
          <a:p>
            <a:r>
              <a:rPr lang="en-US" b="1" dirty="0"/>
              <a:t>Project Structure</a:t>
            </a:r>
            <a:endParaRPr lang="en-US" dirty="0"/>
          </a:p>
        </p:txBody>
      </p:sp>
      <p:sp>
        <p:nvSpPr>
          <p:cNvPr id="4" name="Content Placeholder 2">
            <a:extLst>
              <a:ext uri="{FF2B5EF4-FFF2-40B4-BE49-F238E27FC236}">
                <a16:creationId xmlns:a16="http://schemas.microsoft.com/office/drawing/2014/main" id="{D8A75205-6831-3AEF-B5E9-E1C7EAAF87A2}"/>
              </a:ext>
            </a:extLst>
          </p:cNvPr>
          <p:cNvSpPr>
            <a:spLocks noGrp="1"/>
          </p:cNvSpPr>
          <p:nvPr>
            <p:ph idx="1"/>
          </p:nvPr>
        </p:nvSpPr>
        <p:spPr>
          <a:xfrm>
            <a:off x="838199" y="1825625"/>
            <a:ext cx="4603813" cy="1352581"/>
          </a:xfrm>
        </p:spPr>
        <p:txBody>
          <a:bodyPr>
            <a:normAutofit/>
          </a:bodyPr>
          <a:lstStyle/>
          <a:p>
            <a:pPr marL="0" indent="0">
              <a:lnSpc>
                <a:spcPct val="120000"/>
              </a:lnSpc>
              <a:buNone/>
            </a:pPr>
            <a:r>
              <a:rPr lang="en-US" sz="1800" b="1" dirty="0" err="1"/>
              <a:t>SkinCancer.Api</a:t>
            </a:r>
            <a:endParaRPr lang="en-US" sz="1800" b="1" dirty="0"/>
          </a:p>
          <a:p>
            <a:pPr marL="0" indent="0">
              <a:lnSpc>
                <a:spcPct val="120000"/>
              </a:lnSpc>
              <a:buNone/>
            </a:pPr>
            <a:r>
              <a:rPr lang="en-US" sz="1800" dirty="0"/>
              <a:t>The main entry point of the application. </a:t>
            </a:r>
            <a:endParaRPr lang="ar-EG" sz="1800" dirty="0"/>
          </a:p>
          <a:p>
            <a:pPr marL="0" indent="0">
              <a:lnSpc>
                <a:spcPct val="120000"/>
              </a:lnSpc>
              <a:buNone/>
            </a:pPr>
            <a:endParaRPr lang="en-US" sz="2800" dirty="0"/>
          </a:p>
          <a:p>
            <a:pPr marL="0" indent="0">
              <a:lnSpc>
                <a:spcPct val="120000"/>
              </a:lnSpc>
              <a:buNone/>
            </a:pPr>
            <a:endParaRPr lang="en-US" dirty="0"/>
          </a:p>
        </p:txBody>
      </p:sp>
      <p:pic>
        <p:nvPicPr>
          <p:cNvPr id="5" name="Picture 4">
            <a:extLst>
              <a:ext uri="{FF2B5EF4-FFF2-40B4-BE49-F238E27FC236}">
                <a16:creationId xmlns:a16="http://schemas.microsoft.com/office/drawing/2014/main" id="{B4AB91CB-A4EF-53FB-7D3C-09F88A800C78}"/>
              </a:ext>
            </a:extLst>
          </p:cNvPr>
          <p:cNvPicPr>
            <a:picLocks noChangeAspect="1"/>
          </p:cNvPicPr>
          <p:nvPr/>
        </p:nvPicPr>
        <p:blipFill>
          <a:blip r:embed="rId2"/>
          <a:stretch>
            <a:fillRect/>
          </a:stretch>
        </p:blipFill>
        <p:spPr>
          <a:xfrm>
            <a:off x="950956" y="3178206"/>
            <a:ext cx="3170195" cy="3371380"/>
          </a:xfrm>
          <a:prstGeom prst="rect">
            <a:avLst/>
          </a:prstGeom>
        </p:spPr>
      </p:pic>
      <p:pic>
        <p:nvPicPr>
          <p:cNvPr id="6" name="Picture 5">
            <a:extLst>
              <a:ext uri="{FF2B5EF4-FFF2-40B4-BE49-F238E27FC236}">
                <a16:creationId xmlns:a16="http://schemas.microsoft.com/office/drawing/2014/main" id="{D8EDD9E1-A132-3F96-4DAD-A1C82F33755F}"/>
              </a:ext>
            </a:extLst>
          </p:cNvPr>
          <p:cNvPicPr>
            <a:picLocks noChangeAspect="1"/>
          </p:cNvPicPr>
          <p:nvPr/>
        </p:nvPicPr>
        <p:blipFill>
          <a:blip r:embed="rId3"/>
          <a:stretch>
            <a:fillRect/>
          </a:stretch>
        </p:blipFill>
        <p:spPr>
          <a:xfrm>
            <a:off x="6198793" y="1580977"/>
            <a:ext cx="5736833" cy="1390008"/>
          </a:xfrm>
          <a:prstGeom prst="rect">
            <a:avLst/>
          </a:prstGeom>
        </p:spPr>
      </p:pic>
      <p:pic>
        <p:nvPicPr>
          <p:cNvPr id="7" name="Picture 6">
            <a:extLst>
              <a:ext uri="{FF2B5EF4-FFF2-40B4-BE49-F238E27FC236}">
                <a16:creationId xmlns:a16="http://schemas.microsoft.com/office/drawing/2014/main" id="{2FE9F106-BCAA-BAA6-E9A9-1AD10E10717D}"/>
              </a:ext>
            </a:extLst>
          </p:cNvPr>
          <p:cNvPicPr>
            <a:picLocks noChangeAspect="1"/>
          </p:cNvPicPr>
          <p:nvPr/>
        </p:nvPicPr>
        <p:blipFill>
          <a:blip r:embed="rId4"/>
          <a:stretch>
            <a:fillRect/>
          </a:stretch>
        </p:blipFill>
        <p:spPr>
          <a:xfrm>
            <a:off x="7379389" y="2761133"/>
            <a:ext cx="3029975" cy="4096867"/>
          </a:xfrm>
          <a:prstGeom prst="rect">
            <a:avLst/>
          </a:prstGeom>
        </p:spPr>
      </p:pic>
    </p:spTree>
    <p:extLst>
      <p:ext uri="{BB962C8B-B14F-4D97-AF65-F5344CB8AC3E}">
        <p14:creationId xmlns:p14="http://schemas.microsoft.com/office/powerpoint/2010/main" val="431386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638" y="0"/>
            <a:ext cx="10515600" cy="1143000"/>
          </a:xfrm>
        </p:spPr>
        <p:txBody>
          <a:bodyPr/>
          <a:lstStyle/>
          <a:p>
            <a:r>
              <a:rPr lang="en-US" dirty="0"/>
              <a:t>Demo of our website</a:t>
            </a:r>
          </a:p>
        </p:txBody>
      </p:sp>
      <p:pic>
        <p:nvPicPr>
          <p:cNvPr id="4" name="Content Placeholder 3"/>
          <p:cNvPicPr>
            <a:picLocks noGrp="1" noChangeAspect="1"/>
          </p:cNvPicPr>
          <p:nvPr>
            <p:ph idx="1"/>
          </p:nvPr>
        </p:nvPicPr>
        <p:blipFill>
          <a:blip r:embed="rId2"/>
          <a:stretch>
            <a:fillRect/>
          </a:stretch>
        </p:blipFill>
        <p:spPr>
          <a:xfrm>
            <a:off x="1381358" y="929154"/>
            <a:ext cx="9282159" cy="5018168"/>
          </a:xfrm>
          <a:prstGeom prst="rect">
            <a:avLst/>
          </a:prstGeom>
        </p:spPr>
      </p:pic>
    </p:spTree>
    <p:extLst>
      <p:ext uri="{BB962C8B-B14F-4D97-AF65-F5344CB8AC3E}">
        <p14:creationId xmlns:p14="http://schemas.microsoft.com/office/powerpoint/2010/main" val="1133053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F5E3-AA80-F186-F606-C482F1AA76E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67D2B8B-D5B6-A1BB-50E4-490954F841C3}"/>
              </a:ext>
            </a:extLst>
          </p:cNvPr>
          <p:cNvSpPr>
            <a:spLocks noGrp="1"/>
          </p:cNvSpPr>
          <p:nvPr>
            <p:ph idx="1"/>
          </p:nvPr>
        </p:nvSpPr>
        <p:spPr/>
        <p:txBody>
          <a:bodyPr>
            <a:normAutofit/>
          </a:bodyPr>
          <a:lstStyle/>
          <a:p>
            <a:pPr marL="0" indent="0" algn="ctr">
              <a:lnSpc>
                <a:spcPct val="100000"/>
              </a:lnSpc>
              <a:spcBef>
                <a:spcPts val="1800"/>
              </a:spcBef>
              <a:buNone/>
            </a:pPr>
            <a:r>
              <a:rPr lang="en-US" dirty="0"/>
              <a:t>In this project we have demonstrated the application of deep learning techniques, specifically Convolutional Neural Networks for the detection and classification of skin cancer. </a:t>
            </a:r>
          </a:p>
          <a:p>
            <a:pPr marL="0" indent="0" algn="ctr">
              <a:lnSpc>
                <a:spcPct val="100000"/>
              </a:lnSpc>
              <a:spcBef>
                <a:spcPts val="1800"/>
              </a:spcBef>
              <a:buNone/>
            </a:pPr>
            <a:endParaRPr lang="en-US" dirty="0"/>
          </a:p>
          <a:p>
            <a:pPr marL="0" indent="0" algn="ctr">
              <a:lnSpc>
                <a:spcPct val="100000"/>
              </a:lnSpc>
              <a:spcBef>
                <a:spcPts val="1800"/>
              </a:spcBef>
              <a:buNone/>
            </a:pPr>
            <a:r>
              <a:rPr lang="en-US" dirty="0"/>
              <a:t>Our project underscores the importance of early detection in the treatment of skin cancer and highlights the potential of AI-driven solutions in medical diagnostics.</a:t>
            </a:r>
          </a:p>
        </p:txBody>
      </p:sp>
    </p:spTree>
    <p:extLst>
      <p:ext uri="{BB962C8B-B14F-4D97-AF65-F5344CB8AC3E}">
        <p14:creationId xmlns:p14="http://schemas.microsoft.com/office/powerpoint/2010/main" val="4274791815"/>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92500"/>
          </a:bodyPr>
          <a:lstStyle/>
          <a:p>
            <a:r>
              <a:rPr lang="en-US" sz="4000" dirty="0">
                <a:hlinkClick r:id="rId2"/>
              </a:rPr>
              <a:t>https://www.mdpi.com/2227-9032/10/12/2481</a:t>
            </a:r>
            <a:endParaRPr lang="en-US" sz="4000" dirty="0"/>
          </a:p>
          <a:p>
            <a:r>
              <a:rPr lang="en-US" sz="4000" dirty="0">
                <a:hlinkClick r:id="rId3"/>
              </a:rPr>
              <a:t>https://www.iarc.who.int/cancer-type/skin-cancer/</a:t>
            </a:r>
            <a:endParaRPr lang="en-US" sz="4000" dirty="0"/>
          </a:p>
          <a:p>
            <a:r>
              <a:rPr lang="en-US" sz="4000" dirty="0">
                <a:hlinkClick r:id="rId4"/>
              </a:rPr>
              <a:t>https://www.figma.com/</a:t>
            </a:r>
            <a:endParaRPr lang="en-US" sz="4000" dirty="0"/>
          </a:p>
          <a:p>
            <a:r>
              <a:rPr lang="en-US" sz="4000" dirty="0">
                <a:solidFill>
                  <a:srgbClr val="5791A5"/>
                </a:solidFill>
                <a:hlinkClick r:id="rId5"/>
              </a:rPr>
              <a:t>https://www.ncbi.nlm.nih.gov/books/NBK441949/</a:t>
            </a:r>
            <a:endParaRPr lang="en-US" sz="4000" dirty="0">
              <a:solidFill>
                <a:srgbClr val="5791A5"/>
              </a:solidFill>
            </a:endParaRPr>
          </a:p>
          <a:p>
            <a:r>
              <a:rPr lang="en-US" sz="4000" dirty="0">
                <a:solidFill>
                  <a:srgbClr val="5791A5"/>
                </a:solidFill>
              </a:rPr>
              <a:t>https://www.kaggle.com/datasets/kmader/skin-cancer-mnist-ham10000</a:t>
            </a:r>
          </a:p>
          <a:p>
            <a:endParaRPr lang="en-US" sz="4000" dirty="0"/>
          </a:p>
          <a:p>
            <a:endParaRPr lang="en-US" dirty="0"/>
          </a:p>
        </p:txBody>
      </p:sp>
    </p:spTree>
    <p:extLst>
      <p:ext uri="{BB962C8B-B14F-4D97-AF65-F5344CB8AC3E}">
        <p14:creationId xmlns:p14="http://schemas.microsoft.com/office/powerpoint/2010/main" val="19051909"/>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BE879-11BD-0A76-A797-0C80E9E9F6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82773-BFE2-5F89-6FEF-FFF967EFB46F}"/>
              </a:ext>
            </a:extLst>
          </p:cNvPr>
          <p:cNvSpPr>
            <a:spLocks noGrp="1"/>
          </p:cNvSpPr>
          <p:nvPr>
            <p:ph type="ctrTitle"/>
          </p:nvPr>
        </p:nvSpPr>
        <p:spPr/>
        <p:txBody>
          <a:bodyPr/>
          <a:lstStyle/>
          <a:p>
            <a:r>
              <a:rPr lang="en-US" dirty="0"/>
              <a:t>Thank You ✨</a:t>
            </a:r>
          </a:p>
        </p:txBody>
      </p:sp>
    </p:spTree>
    <p:extLst>
      <p:ext uri="{BB962C8B-B14F-4D97-AF65-F5344CB8AC3E}">
        <p14:creationId xmlns:p14="http://schemas.microsoft.com/office/powerpoint/2010/main" val="723060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p>
        </p:txBody>
      </p:sp>
      <p:sp>
        <p:nvSpPr>
          <p:cNvPr id="3" name="Content Placeholder 2"/>
          <p:cNvSpPr>
            <a:spLocks noGrp="1"/>
          </p:cNvSpPr>
          <p:nvPr>
            <p:ph idx="1"/>
          </p:nvPr>
        </p:nvSpPr>
        <p:spPr>
          <a:xfrm>
            <a:off x="838199" y="1825624"/>
            <a:ext cx="11183471" cy="4960657"/>
          </a:xfrm>
        </p:spPr>
        <p:txBody>
          <a:bodyPr>
            <a:normAutofit/>
          </a:bodyPr>
          <a:lstStyle/>
          <a:p>
            <a:r>
              <a:rPr lang="en-US" dirty="0"/>
              <a:t>kin cancer is one of the most prevalent forms of cancer globally, posing </a:t>
            </a:r>
          </a:p>
          <a:p>
            <a:pPr marL="0" indent="0">
              <a:buNone/>
            </a:pPr>
            <a:r>
              <a:rPr lang="en-US" dirty="0"/>
              <a:t>a significant public health concern. Early detection and classification of </a:t>
            </a:r>
          </a:p>
          <a:p>
            <a:pPr marL="0" indent="0">
              <a:buNone/>
            </a:pPr>
            <a:r>
              <a:rPr lang="en-US" dirty="0"/>
              <a:t>different types of skin cancer are crucial for effective treatment and </a:t>
            </a:r>
          </a:p>
          <a:p>
            <a:pPr marL="0" indent="0">
              <a:buNone/>
            </a:pPr>
            <a:r>
              <a:rPr lang="en-US" dirty="0"/>
              <a:t>patient outcomes. In recent years, deep learning techniques, particularly </a:t>
            </a:r>
          </a:p>
          <a:p>
            <a:pPr marL="0" indent="0">
              <a:buNone/>
            </a:pPr>
            <a:r>
              <a:rPr lang="en-US" dirty="0"/>
              <a:t>Convolutional Neural Networks (CNNs), have shown promising results in </a:t>
            </a:r>
          </a:p>
          <a:p>
            <a:pPr marL="0" indent="0">
              <a:buNone/>
            </a:pPr>
            <a:r>
              <a:rPr lang="en-US" dirty="0"/>
              <a:t>various medical imaging tasks, including skin cancer classification. This </a:t>
            </a:r>
          </a:p>
          <a:p>
            <a:pPr marL="0" indent="0">
              <a:buNone/>
            </a:pPr>
            <a:r>
              <a:rPr lang="en-US" dirty="0"/>
              <a:t>project proposes a comprehensive approach utilizing CNNs for the </a:t>
            </a:r>
          </a:p>
          <a:p>
            <a:pPr marL="0" indent="0">
              <a:buNone/>
            </a:pPr>
            <a:r>
              <a:rPr lang="en-US" dirty="0"/>
              <a:t>automated detection and classification of different types of skin cancer. </a:t>
            </a:r>
          </a:p>
        </p:txBody>
      </p:sp>
    </p:spTree>
    <p:extLst>
      <p:ext uri="{BB962C8B-B14F-4D97-AF65-F5344CB8AC3E}">
        <p14:creationId xmlns:p14="http://schemas.microsoft.com/office/powerpoint/2010/main" val="192650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a:t>
            </a:r>
          </a:p>
        </p:txBody>
      </p:sp>
      <p:sp>
        <p:nvSpPr>
          <p:cNvPr id="3" name="Content Placeholder 2"/>
          <p:cNvSpPr>
            <a:spLocks noGrp="1"/>
          </p:cNvSpPr>
          <p:nvPr>
            <p:ph idx="1"/>
          </p:nvPr>
        </p:nvSpPr>
        <p:spPr/>
        <p:txBody>
          <a:bodyPr/>
          <a:lstStyle/>
          <a:p>
            <a:r>
              <a:rPr lang="en-US" dirty="0"/>
              <a:t>The project involves several key steps. First, we employ a large </a:t>
            </a:r>
          </a:p>
          <a:p>
            <a:pPr marL="0" indent="0">
              <a:buNone/>
            </a:pPr>
            <a:r>
              <a:rPr lang="en-US" dirty="0"/>
              <a:t>dataset comprising diverse images of various skin cancer types, </a:t>
            </a:r>
          </a:p>
          <a:p>
            <a:pPr marL="0" indent="0">
              <a:buNone/>
            </a:pPr>
            <a:r>
              <a:rPr lang="en-US" dirty="0"/>
              <a:t>including melanoma, basal cell carcinoma, and squamous cell </a:t>
            </a:r>
          </a:p>
          <a:p>
            <a:pPr marL="0" indent="0">
              <a:buNone/>
            </a:pPr>
            <a:r>
              <a:rPr lang="en-US" dirty="0"/>
              <a:t>carcinoma. Preprocessing techniques are applied, such as resizing </a:t>
            </a:r>
          </a:p>
          <a:p>
            <a:pPr marL="0" indent="0">
              <a:buNone/>
            </a:pPr>
            <a:r>
              <a:rPr lang="en-US" dirty="0"/>
              <a:t>and oversampling of minority classes. Subsequently</a:t>
            </a:r>
          </a:p>
          <a:p>
            <a:endParaRPr lang="en-US" dirty="0"/>
          </a:p>
        </p:txBody>
      </p:sp>
    </p:spTree>
    <p:extLst>
      <p:ext uri="{BB962C8B-B14F-4D97-AF65-F5344CB8AC3E}">
        <p14:creationId xmlns:p14="http://schemas.microsoft.com/office/powerpoint/2010/main" val="140910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dirty="0"/>
              <a:t>Problem: Skin Cancer</a:t>
            </a:r>
          </a:p>
        </p:txBody>
      </p:sp>
      <p:sp>
        <p:nvSpPr>
          <p:cNvPr id="3" name="Content Placeholder 2"/>
          <p:cNvSpPr>
            <a:spLocks noGrp="1"/>
          </p:cNvSpPr>
          <p:nvPr>
            <p:ph idx="1"/>
          </p:nvPr>
        </p:nvSpPr>
        <p:spPr>
          <a:xfrm>
            <a:off x="129988" y="1371600"/>
            <a:ext cx="11932024" cy="5620870"/>
          </a:xfrm>
        </p:spPr>
        <p:txBody>
          <a:bodyPr>
            <a:normAutofit/>
          </a:bodyPr>
          <a:lstStyle/>
          <a:p>
            <a:r>
              <a:rPr lang="en-US" dirty="0"/>
              <a:t>Skin cancer is one of the most common types of cancer that begins with the </a:t>
            </a:r>
          </a:p>
          <a:p>
            <a:pPr marL="0" indent="0">
              <a:buNone/>
            </a:pPr>
            <a:r>
              <a:rPr lang="en-US" dirty="0"/>
              <a:t>uncontrolled reproduction of skin cells. It can occur because of the </a:t>
            </a:r>
          </a:p>
          <a:p>
            <a:pPr marL="0" indent="0">
              <a:buNone/>
            </a:pPr>
            <a:r>
              <a:rPr lang="en-US" dirty="0"/>
              <a:t>ultraviolet radiation from sunshine or tanning beds, and it causes skin cells </a:t>
            </a:r>
          </a:p>
          <a:p>
            <a:pPr marL="0" indent="0">
              <a:buNone/>
            </a:pPr>
            <a:r>
              <a:rPr lang="en-US" dirty="0"/>
              <a:t>to multiply and form malignant tumors. Skin cancer is one of the primary </a:t>
            </a:r>
          </a:p>
          <a:p>
            <a:pPr marL="0" indent="0">
              <a:buNone/>
            </a:pPr>
            <a:r>
              <a:rPr lang="en-US" dirty="0"/>
              <a:t>reasons for deaths worldwide. </a:t>
            </a:r>
          </a:p>
          <a:p>
            <a:pPr marL="0" indent="0">
              <a:buNone/>
            </a:pPr>
            <a:r>
              <a:rPr lang="en-US" dirty="0"/>
              <a:t> According to statistics published by, 2,001,140</a:t>
            </a:r>
          </a:p>
          <a:p>
            <a:pPr marL="0" indent="0">
              <a:buNone/>
            </a:pPr>
            <a:r>
              <a:rPr lang="en-US" dirty="0"/>
              <a:t>Americans were diagnosed with skin cancer in 2024, which is 5.0% of the total </a:t>
            </a:r>
          </a:p>
          <a:p>
            <a:pPr marL="0" indent="0">
              <a:buNone/>
            </a:pPr>
            <a:r>
              <a:rPr lang="en-US" dirty="0"/>
              <a:t>cancer cases reported in the</a:t>
            </a:r>
            <a:r>
              <a:rPr lang="ar-EG" dirty="0"/>
              <a:t> </a:t>
            </a:r>
            <a:r>
              <a:rPr lang="en-US" dirty="0"/>
              <a:t>United States, and 611.720 people died because </a:t>
            </a:r>
          </a:p>
          <a:p>
            <a:pPr marL="0" indent="0">
              <a:buNone/>
            </a:pPr>
            <a:r>
              <a:rPr lang="en-US" dirty="0"/>
              <a:t>of skin cancer which is 1.3% of the total deaths because of skin cancer in the </a:t>
            </a:r>
          </a:p>
          <a:p>
            <a:pPr marL="0" indent="0">
              <a:buNone/>
            </a:pPr>
            <a:r>
              <a:rPr lang="en-US" dirty="0"/>
              <a:t>United States.</a:t>
            </a:r>
          </a:p>
        </p:txBody>
      </p:sp>
    </p:spTree>
    <p:extLst>
      <p:ext uri="{BB962C8B-B14F-4D97-AF65-F5344CB8AC3E}">
        <p14:creationId xmlns:p14="http://schemas.microsoft.com/office/powerpoint/2010/main" val="2728898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 </a:t>
            </a:r>
          </a:p>
        </p:txBody>
      </p:sp>
      <p:sp>
        <p:nvSpPr>
          <p:cNvPr id="3" name="Content Placeholder 2"/>
          <p:cNvSpPr>
            <a:spLocks noGrp="1"/>
          </p:cNvSpPr>
          <p:nvPr>
            <p:ph idx="1"/>
          </p:nvPr>
        </p:nvSpPr>
        <p:spPr/>
        <p:txBody>
          <a:bodyPr/>
          <a:lstStyle/>
          <a:p>
            <a:r>
              <a:rPr lang="en-US" dirty="0"/>
              <a:t> Melanoma is one of the most common and dangerous types of skin </a:t>
            </a:r>
          </a:p>
          <a:p>
            <a:pPr marL="0" indent="0">
              <a:buNone/>
            </a:pPr>
            <a:r>
              <a:rPr lang="en-US" dirty="0"/>
              <a:t>cancer that can spread quickly to other body parts. Approximately </a:t>
            </a:r>
          </a:p>
          <a:p>
            <a:pPr marL="0" indent="0">
              <a:buNone/>
            </a:pPr>
            <a:r>
              <a:rPr lang="en-US" dirty="0"/>
              <a:t>21 out of 100,000 melanoma cases were diagnosed in the United </a:t>
            </a:r>
          </a:p>
          <a:p>
            <a:pPr marL="0" indent="0">
              <a:buNone/>
            </a:pPr>
            <a:r>
              <a:rPr lang="en-US" dirty="0"/>
              <a:t>States between 2016 and 2024. The death rate because of melanoma </a:t>
            </a:r>
          </a:p>
          <a:p>
            <a:pPr marL="0" indent="0">
              <a:buNone/>
            </a:pPr>
            <a:r>
              <a:rPr lang="en-US" dirty="0"/>
              <a:t>was 2.1 per 100,000 diagnosed cases, and 1,413,976 people were living </a:t>
            </a:r>
          </a:p>
          <a:p>
            <a:pPr marL="0" indent="0">
              <a:buNone/>
            </a:pPr>
            <a:r>
              <a:rPr lang="en-US" dirty="0"/>
              <a:t>with melanoma in 2024. </a:t>
            </a:r>
          </a:p>
          <a:p>
            <a:endParaRPr lang="en-US" dirty="0"/>
          </a:p>
        </p:txBody>
      </p:sp>
    </p:spTree>
    <p:extLst>
      <p:ext uri="{BB962C8B-B14F-4D97-AF65-F5344CB8AC3E}">
        <p14:creationId xmlns:p14="http://schemas.microsoft.com/office/powerpoint/2010/main" val="368656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 </a:t>
            </a:r>
          </a:p>
        </p:txBody>
      </p:sp>
      <p:sp>
        <p:nvSpPr>
          <p:cNvPr id="3" name="Content Placeholder 2"/>
          <p:cNvSpPr>
            <a:spLocks noGrp="1"/>
          </p:cNvSpPr>
          <p:nvPr>
            <p:ph idx="1"/>
          </p:nvPr>
        </p:nvSpPr>
        <p:spPr>
          <a:xfrm>
            <a:off x="170329" y="1398494"/>
            <a:ext cx="11923059" cy="5342965"/>
          </a:xfrm>
        </p:spPr>
        <p:txBody>
          <a:bodyPr>
            <a:normAutofit lnSpcReduction="10000"/>
          </a:bodyPr>
          <a:lstStyle/>
          <a:p>
            <a:r>
              <a:rPr lang="en-US" dirty="0"/>
              <a:t>The five-year survival rate of skin melanoma is 93.5% which is relatively </a:t>
            </a:r>
          </a:p>
          <a:p>
            <a:pPr marL="0" indent="0">
              <a:buNone/>
            </a:pPr>
            <a:r>
              <a:rPr lang="en-US" dirty="0"/>
              <a:t>high. The five-year survival rate is 99.6% when skin melanoma is diagnosed </a:t>
            </a:r>
          </a:p>
          <a:p>
            <a:pPr marL="0" indent="0">
              <a:buNone/>
            </a:pPr>
            <a:r>
              <a:rPr lang="en-US" dirty="0"/>
              <a:t>at an early stage. There are more chances of survival when skin melanoma is </a:t>
            </a:r>
          </a:p>
          <a:p>
            <a:pPr marL="0" indent="0">
              <a:buNone/>
            </a:pPr>
            <a:r>
              <a:rPr lang="en-US" dirty="0"/>
              <a:t>localized, which means it does not spread to other body parts, The number of </a:t>
            </a:r>
          </a:p>
          <a:p>
            <a:pPr marL="0" indent="0">
              <a:buNone/>
            </a:pPr>
            <a:r>
              <a:rPr lang="en-US" dirty="0"/>
              <a:t>deaths because of skin melanoma can be reduced if it is detected at its early stages..</a:t>
            </a:r>
          </a:p>
          <a:p>
            <a:endParaRPr lang="en-US" dirty="0"/>
          </a:p>
          <a:p>
            <a:r>
              <a:rPr lang="en-US" dirty="0"/>
              <a:t>The initial step in dermatological diagnosis involves conducting a skin biopsy</a:t>
            </a:r>
          </a:p>
          <a:p>
            <a:pPr marL="0" indent="0">
              <a:buNone/>
            </a:pPr>
            <a:r>
              <a:rPr lang="en-US" dirty="0"/>
              <a:t>to determine whether a skin lesion is malignant or benign. This process, from </a:t>
            </a:r>
          </a:p>
          <a:p>
            <a:pPr marL="0" indent="0">
              <a:buNone/>
            </a:pPr>
            <a:r>
              <a:rPr lang="en-US" dirty="0"/>
              <a:t>securing a dermatologist appointment to receiving biopsy results, typically </a:t>
            </a:r>
          </a:p>
          <a:p>
            <a:pPr marL="0" indent="0">
              <a:buNone/>
            </a:pPr>
            <a:r>
              <a:rPr lang="en-US" dirty="0"/>
              <a:t>spans a week or longer. This project endeavors to shorten this timeline</a:t>
            </a:r>
          </a:p>
        </p:txBody>
      </p:sp>
    </p:spTree>
    <p:extLst>
      <p:ext uri="{BB962C8B-B14F-4D97-AF65-F5344CB8AC3E}">
        <p14:creationId xmlns:p14="http://schemas.microsoft.com/office/powerpoint/2010/main" val="18183495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2787</Words>
  <Application>Microsoft Office PowerPoint</Application>
  <PresentationFormat>Widescreen</PresentationFormat>
  <Paragraphs>318</Paragraphs>
  <Slides>48</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Aptos</vt:lpstr>
      <vt:lpstr>Aptos (Body)</vt:lpstr>
      <vt:lpstr>Arial</vt:lpstr>
      <vt:lpstr>Avenir Next LT Pro</vt:lpstr>
      <vt:lpstr>Noto Naskh Arabic UI</vt:lpstr>
      <vt:lpstr>Office Theme</vt:lpstr>
      <vt:lpstr>PowerPoint Presentation</vt:lpstr>
      <vt:lpstr>Team Members</vt:lpstr>
      <vt:lpstr>Introduction</vt:lpstr>
      <vt:lpstr>Introduction</vt:lpstr>
      <vt:lpstr>Why </vt:lpstr>
      <vt:lpstr>Count..</vt:lpstr>
      <vt:lpstr>Problem: Skin Cancer</vt:lpstr>
      <vt:lpstr>Count.. </vt:lpstr>
      <vt:lpstr>Count.. </vt:lpstr>
      <vt:lpstr>Solution: Machine Learning for Skin Cancer Diagnosis</vt:lpstr>
      <vt:lpstr>Machine Learning Methodology</vt:lpstr>
      <vt:lpstr>Models</vt:lpstr>
      <vt:lpstr>2.1 Modeling Strategy </vt:lpstr>
      <vt:lpstr>Tools and Libraries</vt:lpstr>
      <vt:lpstr>Model Training Pipeline</vt:lpstr>
      <vt:lpstr>Data Source </vt:lpstr>
      <vt:lpstr>Data Collection </vt:lpstr>
      <vt:lpstr>7 classes</vt:lpstr>
      <vt:lpstr>Exploratory Data Analysis</vt:lpstr>
      <vt:lpstr>Data exploration</vt:lpstr>
      <vt:lpstr>Data Pre-processing</vt:lpstr>
      <vt:lpstr>Data pre processing</vt:lpstr>
      <vt:lpstr>Different techniques used for this are: </vt:lpstr>
      <vt:lpstr>Limitation of previous work </vt:lpstr>
      <vt:lpstr> Model Training The model used is a Convolutional Neural Network (CNN). All models were trained for 20 epochs.  </vt:lpstr>
      <vt:lpstr>Training Results</vt:lpstr>
      <vt:lpstr> 8. Save the Model </vt:lpstr>
      <vt:lpstr>Web Application</vt:lpstr>
      <vt:lpstr>Application Idea</vt:lpstr>
      <vt:lpstr>User Interface (UI)</vt:lpstr>
      <vt:lpstr>User Interface (UI)</vt:lpstr>
      <vt:lpstr>Features</vt:lpstr>
      <vt:lpstr>Features</vt:lpstr>
      <vt:lpstr>Doctor or Patient Features</vt:lpstr>
      <vt:lpstr>Result</vt:lpstr>
      <vt:lpstr>Features</vt:lpstr>
      <vt:lpstr>Technologies used in deployment </vt:lpstr>
      <vt:lpstr>Backend</vt:lpstr>
      <vt:lpstr>Backend development with Node JS</vt:lpstr>
      <vt:lpstr>Node JS Packages Used</vt:lpstr>
      <vt:lpstr>Thank You ✨</vt:lpstr>
      <vt:lpstr>Architecture and Design Patterns</vt:lpstr>
      <vt:lpstr>Project Structure</vt:lpstr>
      <vt:lpstr>Project Structure</vt:lpstr>
      <vt:lpstr>Demo of our website</vt:lpstr>
      <vt:lpstr>Conclusion</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Cancer Detection with Machine Learning</dc:title>
  <dc:creator>Mohamed Adel</dc:creator>
  <cp:lastModifiedBy>Ziad Abdelwahb Abdelguyed Sayed</cp:lastModifiedBy>
  <cp:revision>823</cp:revision>
  <dcterms:created xsi:type="dcterms:W3CDTF">2024-02-15T09:57:44Z</dcterms:created>
  <dcterms:modified xsi:type="dcterms:W3CDTF">2025-06-13T14:52:43Z</dcterms:modified>
</cp:coreProperties>
</file>